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20"/>
  </p:notes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BBC037-90EA-A24F-AD0D-539EF53BF831}" v="104" dt="2024-04-12T02:38:15.9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0"/>
  </p:normalViewPr>
  <p:slideViewPr>
    <p:cSldViewPr snapToGrid="0">
      <p:cViewPr>
        <p:scale>
          <a:sx n="127" d="100"/>
          <a:sy n="127" d="100"/>
        </p:scale>
        <p:origin x="112" y="-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E82853-B20F-314C-AC54-8C6B5C65EB1A}" type="datetimeFigureOut">
              <a:rPr lang="pt-PT" smtClean="0"/>
              <a:t>10/04/24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0291F7-2556-8241-BD87-7917E9330FA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8271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91F7-2556-8241-BD87-7917E9330FA5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39999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91F7-2556-8241-BD87-7917E9330FA5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037172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91F7-2556-8241-BD87-7917E9330FA5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87694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91F7-2556-8241-BD87-7917E9330FA5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36148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91F7-2556-8241-BD87-7917E9330FA5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134104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91F7-2556-8241-BD87-7917E9330FA5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37798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91F7-2556-8241-BD87-7917E9330FA5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793241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91F7-2556-8241-BD87-7917E9330FA5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86078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91F7-2556-8241-BD87-7917E9330FA5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6903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91F7-2556-8241-BD87-7917E9330FA5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52694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91F7-2556-8241-BD87-7917E9330FA5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14883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91F7-2556-8241-BD87-7917E9330FA5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14211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91F7-2556-8241-BD87-7917E9330FA5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68192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91F7-2556-8241-BD87-7917E9330FA5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60589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91F7-2556-8241-BD87-7917E9330FA5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41770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91F7-2556-8241-BD87-7917E9330FA5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022785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91F7-2556-8241-BD87-7917E9330FA5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26932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2E9EC80-4111-0046-90B1-B62C736EA0CF}" type="datetime1">
              <a:rPr lang="pt-PT" smtClean="0"/>
              <a:t>10/04/24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3ECF8C5-045D-5949-A2F8-1EB747A24DBF}" type="slidenum">
              <a:rPr lang="pt-PT" smtClean="0"/>
              <a:t>‹nº›</a:t>
            </a:fld>
            <a:endParaRPr lang="pt-PT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364398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4C06-3039-5D4C-9450-4E3ADCF47B04}" type="datetime1">
              <a:rPr lang="pt-PT" smtClean="0"/>
              <a:t>10/04/24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F8C5-045D-5949-A2F8-1EB747A24DB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71274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2D19-D4D2-8548-99B6-A13397D4A19E}" type="datetime1">
              <a:rPr lang="pt-PT" smtClean="0"/>
              <a:t>10/04/24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F8C5-045D-5949-A2F8-1EB747A24DB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10253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FE1C7-631B-594B-A272-80893040560E}" type="datetime1">
              <a:rPr lang="pt-PT" smtClean="0"/>
              <a:t>10/04/24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F8C5-045D-5949-A2F8-1EB747A24DB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0301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0E249F5-81DF-714C-9F54-C0E1FAED8934}" type="datetime1">
              <a:rPr lang="pt-PT" smtClean="0"/>
              <a:t>10/04/24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3ECF8C5-045D-5949-A2F8-1EB747A24DBF}" type="slidenum">
              <a:rPr lang="pt-PT" smtClean="0"/>
              <a:t>‹nº›</a:t>
            </a:fld>
            <a:endParaRPr lang="pt-PT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390233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D703A-A19D-324D-BFC8-E6865FDFA2AC}" type="datetime1">
              <a:rPr lang="pt-PT" smtClean="0"/>
              <a:t>10/04/24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F8C5-045D-5949-A2F8-1EB747A24DB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03529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9B451-9FBB-DC42-9EA8-359CC08DA150}" type="datetime1">
              <a:rPr lang="pt-PT" smtClean="0"/>
              <a:t>10/04/24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F8C5-045D-5949-A2F8-1EB747A24DB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99088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E3DB-7A6E-F343-AC21-57D238AEEB22}" type="datetime1">
              <a:rPr lang="pt-PT" smtClean="0"/>
              <a:t>10/04/24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F8C5-045D-5949-A2F8-1EB747A24DB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584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66E0-C9C6-BF4F-991D-15D7291FFEC6}" type="datetime1">
              <a:rPr lang="pt-PT" smtClean="0"/>
              <a:t>10/04/24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F8C5-045D-5949-A2F8-1EB747A24DB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69553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D1D1C6A-B2C7-F24C-8304-D118262DCDEC}" type="datetime1">
              <a:rPr lang="pt-PT" smtClean="0"/>
              <a:t>10/04/24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3ECF8C5-045D-5949-A2F8-1EB747A24DBF}" type="slidenum">
              <a:rPr lang="pt-PT" smtClean="0"/>
              <a:t>‹nº›</a:t>
            </a:fld>
            <a:endParaRPr lang="pt-PT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04049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3464033-94DF-0F4B-A36F-48293CCCF441}" type="datetime1">
              <a:rPr lang="pt-PT" smtClean="0"/>
              <a:t>10/04/24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3ECF8C5-045D-5949-A2F8-1EB747A24DBF}" type="slidenum">
              <a:rPr lang="pt-PT" smtClean="0"/>
              <a:t>‹nº›</a:t>
            </a:fld>
            <a:endParaRPr lang="pt-PT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83789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9717F2FC-5C67-C945-B48B-8112F88933A2}" type="datetime1">
              <a:rPr lang="pt-PT" smtClean="0"/>
              <a:t>10/04/24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C3ECF8C5-045D-5949-A2F8-1EB747A24DBF}" type="slidenum">
              <a:rPr lang="pt-PT" smtClean="0"/>
              <a:t>‹nº›</a:t>
            </a:fld>
            <a:endParaRPr lang="pt-PT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03551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77A6167-FCC5-49E8-B280-CECAF151E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 6">
            <a:extLst>
              <a:ext uri="{FF2B5EF4-FFF2-40B4-BE49-F238E27FC236}">
                <a16:creationId xmlns:a16="http://schemas.microsoft.com/office/drawing/2014/main" id="{F84046EA-4273-437E-9DE5-5AEE713C3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0729C43-6242-F894-4A3F-B0D08F8A89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8522" y="1338065"/>
            <a:ext cx="5747225" cy="1306251"/>
          </a:xfrm>
        </p:spPr>
        <p:txBody>
          <a:bodyPr>
            <a:normAutofit/>
          </a:bodyPr>
          <a:lstStyle/>
          <a:p>
            <a:pPr algn="l"/>
            <a:r>
              <a:rPr lang="pt-PT" sz="6600" cap="none" dirty="0">
                <a:latin typeface="Britannic Bold" panose="020B0903060703020204" pitchFamily="34" charset="77"/>
              </a:rPr>
              <a:t>“DE</a:t>
            </a:r>
            <a:r>
              <a:rPr lang="pt-PT" sz="6600" b="1" cap="none" dirty="0">
                <a:latin typeface="Symbol" pitchFamily="2" charset="2"/>
              </a:rPr>
              <a:t>q</a:t>
            </a:r>
            <a:r>
              <a:rPr lang="pt-PT" sz="6600" cap="none" dirty="0">
                <a:latin typeface="Britannic Bold" panose="020B0903060703020204" pitchFamily="34" charset="77"/>
              </a:rPr>
              <a:t> (Deteta)”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F1C62BB-02BA-DF49-801B-29A6BE9E06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88671" y="5406651"/>
            <a:ext cx="3955163" cy="1197655"/>
          </a:xfrm>
        </p:spPr>
        <p:txBody>
          <a:bodyPr tIns="0">
            <a:normAutofit fontScale="85000" lnSpcReduction="10000"/>
          </a:bodyPr>
          <a:lstStyle/>
          <a:p>
            <a:pPr algn="l"/>
            <a:r>
              <a:rPr lang="pt-PT" sz="1600" dirty="0">
                <a:solidFill>
                  <a:schemeClr val="tx1">
                    <a:lumMod val="9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Alexandre de Oliveira Monsanto, a104358</a:t>
            </a:r>
          </a:p>
          <a:p>
            <a:pPr algn="l"/>
            <a:r>
              <a:rPr lang="pt-PT" sz="1600" dirty="0">
                <a:solidFill>
                  <a:schemeClr val="tx1">
                    <a:lumMod val="9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Margarida Cunha da Silva, a104357</a:t>
            </a:r>
          </a:p>
          <a:p>
            <a:pPr algn="l"/>
            <a:r>
              <a:rPr lang="pt-PT" sz="1600" dirty="0">
                <a:solidFill>
                  <a:schemeClr val="tx1">
                    <a:lumMod val="9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Maria Inês R. P. Gracias Fernandes, a104522</a:t>
            </a:r>
          </a:p>
          <a:p>
            <a:pPr algn="l"/>
            <a:r>
              <a:rPr lang="pt-PT" sz="1600" dirty="0">
                <a:solidFill>
                  <a:schemeClr val="tx1">
                    <a:lumMod val="9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Pedro Manuel Macedo Rebelo, a104091</a:t>
            </a:r>
          </a:p>
          <a:p>
            <a:pPr algn="l"/>
            <a:r>
              <a:rPr lang="pt-PT" sz="1600" dirty="0">
                <a:solidFill>
                  <a:schemeClr val="tx1">
                    <a:lumMod val="9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Vasco João Timóteo Gonçalves, a104527</a:t>
            </a:r>
          </a:p>
        </p:txBody>
      </p:sp>
      <p:pic>
        <p:nvPicPr>
          <p:cNvPr id="1026" name="Picture 2" descr="Fingerprint PNG transparent image download, size: 947x1395px">
            <a:extLst>
              <a:ext uri="{FF2B5EF4-FFF2-40B4-BE49-F238E27FC236}">
                <a16:creationId xmlns:a16="http://schemas.microsoft.com/office/drawing/2014/main" id="{8B3E16D7-0B8B-08EE-B45F-411E3348D9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6096"/>
          <a:stretch/>
        </p:blipFill>
        <p:spPr bwMode="auto">
          <a:xfrm rot="21600000">
            <a:off x="7225748" y="10"/>
            <a:ext cx="49662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2E350D8-C920-2167-DA88-2057236DC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858" y="5406651"/>
            <a:ext cx="1320943" cy="1197655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835FD1E2-33E5-D0E9-3E06-A2285905ECBD}"/>
              </a:ext>
            </a:extLst>
          </p:cNvPr>
          <p:cNvSpPr txBox="1">
            <a:spLocks/>
          </p:cNvSpPr>
          <p:nvPr/>
        </p:nvSpPr>
        <p:spPr>
          <a:xfrm>
            <a:off x="2009699" y="2734096"/>
            <a:ext cx="4684865" cy="784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cap="none" dirty="0">
                <a:latin typeface="Britannic Bold" panose="020B0903060703020204" pitchFamily="34" charset="77"/>
              </a:rPr>
              <a:t>Implementação de um Sistema de Gestão de Base de Dados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9A2ECCF-B6B3-78CC-6C08-FDD07D181883}"/>
              </a:ext>
            </a:extLst>
          </p:cNvPr>
          <p:cNvSpPr txBox="1">
            <a:spLocks/>
          </p:cNvSpPr>
          <p:nvPr/>
        </p:nvSpPr>
        <p:spPr>
          <a:xfrm>
            <a:off x="2009700" y="3735634"/>
            <a:ext cx="4684865" cy="4526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cap="none" dirty="0">
                <a:latin typeface="Britannic Bold" panose="020B0903060703020204" pitchFamily="34" charset="77"/>
              </a:rPr>
              <a:t>Grupo 25</a:t>
            </a:r>
          </a:p>
        </p:txBody>
      </p:sp>
    </p:spTree>
    <p:extLst>
      <p:ext uri="{BB962C8B-B14F-4D97-AF65-F5344CB8AC3E}">
        <p14:creationId xmlns:p14="http://schemas.microsoft.com/office/powerpoint/2010/main" val="4099046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32F1849-0B9B-DBB5-BC66-B45715777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8" y="1331638"/>
            <a:ext cx="10058400" cy="4306186"/>
          </a:xfrm>
        </p:spPr>
        <p:txBody>
          <a:bodyPr>
            <a:normAutofit/>
          </a:bodyPr>
          <a:lstStyle/>
          <a:p>
            <a:pPr>
              <a:spcBef>
                <a:spcPts val="1600"/>
              </a:spcBef>
            </a:pPr>
            <a:r>
              <a:rPr lang="pt-PT" dirty="0"/>
              <a:t>Para representar o relacionamento N:M logicamente, existe uma tabela auxiliar que cria uma cópia dos atributos chave primária das entidades que participam no relacionamento, para atuarem como chaves estrangeiras.</a:t>
            </a:r>
          </a:p>
          <a:p>
            <a:pPr>
              <a:spcBef>
                <a:spcPts val="1600"/>
              </a:spcBef>
            </a:pPr>
            <a:r>
              <a:rPr lang="pt-PT" dirty="0"/>
              <a:t>O nosso modelo apresenta apenas um relacionamento deste tipo: Detetive-Caso. Para o traduzir, criou-se a relação </a:t>
            </a:r>
            <a:r>
              <a:rPr lang="pt-PT" dirty="0" err="1"/>
              <a:t>Caso_por_Detetive</a:t>
            </a:r>
            <a:r>
              <a:rPr lang="pt-PT" dirty="0"/>
              <a:t>, cuja chave primária é uma chave composta pelas chaves estrangeiras de Detetive e de Caso.</a:t>
            </a:r>
          </a:p>
          <a:p>
            <a:pPr>
              <a:spcBef>
                <a:spcPts val="1600"/>
              </a:spcBef>
            </a:pPr>
            <a:endParaRPr lang="pt-PT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FD0520E-53DC-32D7-9DDB-6DE0E604F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chemeClr val="bg1">
                    <a:lumMod val="65000"/>
                  </a:schemeClr>
                </a:solidFill>
              </a:rPr>
              <a:t>Fernandes, M., Gonçalves, V., Monsanto, A., Rebelo, P., Silva, M., “DE</a:t>
            </a:r>
            <a:r>
              <a:rPr lang="pt-PT" dirty="0">
                <a:solidFill>
                  <a:schemeClr val="bg1">
                    <a:lumMod val="65000"/>
                  </a:schemeClr>
                </a:solidFill>
                <a:latin typeface="Symbol" pitchFamily="2" charset="2"/>
              </a:rPr>
              <a:t>q</a:t>
            </a:r>
            <a:r>
              <a:rPr lang="pt-PT" dirty="0">
                <a:solidFill>
                  <a:schemeClr val="bg1">
                    <a:lumMod val="65000"/>
                  </a:schemeClr>
                </a:solidFill>
              </a:rPr>
              <a:t> (Deteta)”</a:t>
            </a:r>
          </a:p>
          <a:p>
            <a:pPr algn="ctr"/>
            <a:r>
              <a:rPr lang="pt-PT" dirty="0">
                <a:solidFill>
                  <a:schemeClr val="bg1">
                    <a:lumMod val="65000"/>
                  </a:schemeClr>
                </a:solidFill>
              </a:rPr>
              <a:t>Bases de Dados, Universidade do Minho, 2024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FEE23D7-F4A2-A9F1-83A9-9BD3CBD0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F8C5-045D-5949-A2F8-1EB747A24DBF}" type="slidenum">
              <a:rPr lang="pt-PT" smtClean="0"/>
              <a:t>10</a:t>
            </a:fld>
            <a:endParaRPr lang="pt-PT"/>
          </a:p>
        </p:txBody>
      </p:sp>
      <p:pic>
        <p:nvPicPr>
          <p:cNvPr id="11" name="Imagem 10" descr="Uma imagem com texto, Tipo de letra, branco, captura de ecrã&#10;&#10;Descrição gerada automaticamente">
            <a:extLst>
              <a:ext uri="{FF2B5EF4-FFF2-40B4-BE49-F238E27FC236}">
                <a16:creationId xmlns:a16="http://schemas.microsoft.com/office/drawing/2014/main" id="{32529268-97EF-98E4-9516-2F7A45170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195" y="3839090"/>
            <a:ext cx="5099607" cy="1291459"/>
          </a:xfrm>
          <a:prstGeom prst="rect">
            <a:avLst/>
          </a:prstGeom>
        </p:spPr>
      </p:pic>
      <p:sp>
        <p:nvSpPr>
          <p:cNvPr id="12" name="Marcador de Posição do Rodapé 3">
            <a:extLst>
              <a:ext uri="{FF2B5EF4-FFF2-40B4-BE49-F238E27FC236}">
                <a16:creationId xmlns:a16="http://schemas.microsoft.com/office/drawing/2014/main" id="{53240034-B95A-4B9F-AFFC-68A246CAD56D}"/>
              </a:ext>
            </a:extLst>
          </p:cNvPr>
          <p:cNvSpPr txBox="1">
            <a:spLocks/>
          </p:cNvSpPr>
          <p:nvPr/>
        </p:nvSpPr>
        <p:spPr>
          <a:xfrm>
            <a:off x="4226771" y="5248918"/>
            <a:ext cx="3320128" cy="2653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dirty="0"/>
              <a:t>Relacionamento N:M Detetive-Caso</a:t>
            </a:r>
          </a:p>
        </p:txBody>
      </p:sp>
    </p:spTree>
    <p:extLst>
      <p:ext uri="{BB962C8B-B14F-4D97-AF65-F5344CB8AC3E}">
        <p14:creationId xmlns:p14="http://schemas.microsoft.com/office/powerpoint/2010/main" val="4056430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32F1849-0B9B-DBB5-BC66-B45715777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08436"/>
            <a:ext cx="10058400" cy="4306186"/>
          </a:xfrm>
        </p:spPr>
        <p:txBody>
          <a:bodyPr>
            <a:normAutofit/>
          </a:bodyPr>
          <a:lstStyle/>
          <a:p>
            <a:pPr>
              <a:spcBef>
                <a:spcPts val="1600"/>
              </a:spcBef>
            </a:pPr>
            <a:r>
              <a:rPr lang="pt-PT" dirty="0"/>
              <a:t>Após a derivação das várias entidades e relacionamentos para o modelo lógico, procede- se à criação das tabelas no </a:t>
            </a:r>
            <a:r>
              <a:rPr lang="pt-PT" i="1" dirty="0"/>
              <a:t>software MySQLWorkbench</a:t>
            </a:r>
            <a:r>
              <a:rPr lang="pt-PT" dirty="0"/>
              <a:t>.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FD0520E-53DC-32D7-9DDB-6DE0E604F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chemeClr val="bg1">
                    <a:lumMod val="65000"/>
                  </a:schemeClr>
                </a:solidFill>
              </a:rPr>
              <a:t>Fernandes, M., Gonçalves, V., Monsanto, A., Rebelo, P., Silva, M., “DE</a:t>
            </a:r>
            <a:r>
              <a:rPr lang="pt-PT" dirty="0">
                <a:solidFill>
                  <a:schemeClr val="bg1">
                    <a:lumMod val="65000"/>
                  </a:schemeClr>
                </a:solidFill>
                <a:latin typeface="Symbol" pitchFamily="2" charset="2"/>
              </a:rPr>
              <a:t>q</a:t>
            </a:r>
            <a:r>
              <a:rPr lang="pt-PT" dirty="0">
                <a:solidFill>
                  <a:schemeClr val="bg1">
                    <a:lumMod val="65000"/>
                  </a:schemeClr>
                </a:solidFill>
              </a:rPr>
              <a:t> (Deteta)”</a:t>
            </a:r>
          </a:p>
          <a:p>
            <a:pPr algn="ctr"/>
            <a:r>
              <a:rPr lang="pt-PT" dirty="0">
                <a:solidFill>
                  <a:schemeClr val="bg1">
                    <a:lumMod val="65000"/>
                  </a:schemeClr>
                </a:solidFill>
              </a:rPr>
              <a:t>Bases de Dados, Universidade do Minho, 2024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FEE23D7-F4A2-A9F1-83A9-9BD3CBD0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F8C5-045D-5949-A2F8-1EB747A24DBF}" type="slidenum">
              <a:rPr lang="pt-PT" smtClean="0"/>
              <a:t>11</a:t>
            </a:fld>
            <a:endParaRPr lang="pt-PT"/>
          </a:p>
        </p:txBody>
      </p:sp>
      <p:pic>
        <p:nvPicPr>
          <p:cNvPr id="9" name="Imagem 8" descr="Uma imagem com texto, captura de ecrã, design&#10;&#10;Descrição gerada automaticamente">
            <a:extLst>
              <a:ext uri="{FF2B5EF4-FFF2-40B4-BE49-F238E27FC236}">
                <a16:creationId xmlns:a16="http://schemas.microsoft.com/office/drawing/2014/main" id="{2A09507A-9ED7-C428-2DFB-56D5DD7F6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174" y="1358889"/>
            <a:ext cx="9309652" cy="4414129"/>
          </a:xfrm>
          <a:prstGeom prst="rect">
            <a:avLst/>
          </a:prstGeom>
        </p:spPr>
      </p:pic>
      <p:sp>
        <p:nvSpPr>
          <p:cNvPr id="12" name="Marcador de Posição do Rodapé 3">
            <a:extLst>
              <a:ext uri="{FF2B5EF4-FFF2-40B4-BE49-F238E27FC236}">
                <a16:creationId xmlns:a16="http://schemas.microsoft.com/office/drawing/2014/main" id="{1578FE91-A8F3-AF5A-30E2-858F9D9D1F70}"/>
              </a:ext>
            </a:extLst>
          </p:cNvPr>
          <p:cNvSpPr txBox="1">
            <a:spLocks/>
          </p:cNvSpPr>
          <p:nvPr/>
        </p:nvSpPr>
        <p:spPr>
          <a:xfrm>
            <a:off x="4373915" y="6053876"/>
            <a:ext cx="3320128" cy="2653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dirty="0"/>
              <a:t>Modelo lógico usando o </a:t>
            </a:r>
            <a:r>
              <a:rPr lang="pt-PT" i="1" dirty="0"/>
              <a:t>MySQLWorkbench</a:t>
            </a:r>
          </a:p>
        </p:txBody>
      </p:sp>
    </p:spTree>
    <p:extLst>
      <p:ext uri="{BB962C8B-B14F-4D97-AF65-F5344CB8AC3E}">
        <p14:creationId xmlns:p14="http://schemas.microsoft.com/office/powerpoint/2010/main" val="528982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4FDFBE50-6294-16C1-C196-93F51F99C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0245" y="2001854"/>
            <a:ext cx="4750676" cy="304347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E5DAEF6-24A4-21C4-531E-ACC2DF863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40981"/>
          </a:xfrm>
        </p:spPr>
        <p:txBody>
          <a:bodyPr>
            <a:normAutofit/>
          </a:bodyPr>
          <a:lstStyle/>
          <a:p>
            <a:r>
              <a:rPr lang="pt-PT" dirty="0"/>
              <a:t>Normalização de Dados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32F1849-0B9B-DBB5-BC66-B45715777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758" y="1907261"/>
            <a:ext cx="6280830" cy="4306186"/>
          </a:xfrm>
        </p:spPr>
        <p:txBody>
          <a:bodyPr>
            <a:normAutofit/>
          </a:bodyPr>
          <a:lstStyle/>
          <a:p>
            <a:pPr>
              <a:spcBef>
                <a:spcPts val="1600"/>
              </a:spcBef>
            </a:pPr>
            <a:r>
              <a:rPr lang="pt-PT" dirty="0"/>
              <a:t>A normalização é muito importante para garantir que as relações têm um número mínimo, mas necessário, de atributos, de modo a que todos os requisitos de dados da agência sejam suportados. Além disso, permite que a redundância de dados seja a mínima possível.</a:t>
            </a:r>
          </a:p>
          <a:p>
            <a:pPr>
              <a:spcBef>
                <a:spcPts val="1600"/>
              </a:spcBef>
            </a:pPr>
            <a:r>
              <a:rPr lang="pt-PT" dirty="0"/>
              <a:t>Procedemos à verificação do modelo através da normalização – verificámos se o modelo estava de acordo com as Formas Normais. 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FD0520E-53DC-32D7-9DDB-6DE0E604F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chemeClr val="bg1">
                    <a:lumMod val="65000"/>
                  </a:schemeClr>
                </a:solidFill>
              </a:rPr>
              <a:t>Fernandes, M., Gonçalves, V., Monsanto, A., Rebelo, P., Silva, M., “DE</a:t>
            </a:r>
            <a:r>
              <a:rPr lang="pt-PT" dirty="0">
                <a:solidFill>
                  <a:schemeClr val="bg1">
                    <a:lumMod val="65000"/>
                  </a:schemeClr>
                </a:solidFill>
                <a:latin typeface="Symbol" pitchFamily="2" charset="2"/>
              </a:rPr>
              <a:t>q</a:t>
            </a:r>
            <a:r>
              <a:rPr lang="pt-PT" dirty="0">
                <a:solidFill>
                  <a:schemeClr val="bg1">
                    <a:lumMod val="65000"/>
                  </a:schemeClr>
                </a:solidFill>
              </a:rPr>
              <a:t> (Deteta)”</a:t>
            </a:r>
          </a:p>
          <a:p>
            <a:pPr algn="ctr"/>
            <a:r>
              <a:rPr lang="pt-PT" dirty="0">
                <a:solidFill>
                  <a:schemeClr val="bg1">
                    <a:lumMod val="65000"/>
                  </a:schemeClr>
                </a:solidFill>
              </a:rPr>
              <a:t>Bases de Dados, Universidade do Minho, 2024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FEE23D7-F4A2-A9F1-83A9-9BD3CBD0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F8C5-045D-5949-A2F8-1EB747A24DBF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5360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5DAEF6-24A4-21C4-531E-ACC2DF863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40981"/>
          </a:xfrm>
        </p:spPr>
        <p:txBody>
          <a:bodyPr>
            <a:normAutofit/>
          </a:bodyPr>
          <a:lstStyle/>
          <a:p>
            <a:r>
              <a:rPr lang="pt-PT" dirty="0"/>
              <a:t>1ª Forma Normal (1FN)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32F1849-0B9B-DBB5-BC66-B45715777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01209"/>
            <a:ext cx="10058400" cy="4306186"/>
          </a:xfrm>
        </p:spPr>
        <p:txBody>
          <a:bodyPr>
            <a:normAutofit/>
          </a:bodyPr>
          <a:lstStyle/>
          <a:p>
            <a:pPr>
              <a:spcBef>
                <a:spcPts val="1600"/>
              </a:spcBef>
            </a:pPr>
            <a:r>
              <a:rPr lang="pt-PT" dirty="0"/>
              <a:t>O nosso modelo encontra-se na 1FN porque:</a:t>
            </a:r>
          </a:p>
          <a:p>
            <a:pPr lvl="1">
              <a:spcBef>
                <a:spcPts val="1600"/>
              </a:spcBef>
            </a:pPr>
            <a:r>
              <a:rPr lang="pt-PT" i="0" dirty="0"/>
              <a:t>Cada tabela tem uma chave primária.</a:t>
            </a:r>
          </a:p>
          <a:p>
            <a:pPr lvl="1">
              <a:spcBef>
                <a:spcPts val="1600"/>
              </a:spcBef>
            </a:pPr>
            <a:r>
              <a:rPr lang="pt-PT" i="0" dirty="0"/>
              <a:t>Os valores de cada um dos atributos de uma tabela são todos atributos atómicos (contêm um único valor).</a:t>
            </a:r>
          </a:p>
          <a:p>
            <a:pPr lvl="1">
              <a:spcBef>
                <a:spcPts val="1600"/>
              </a:spcBef>
            </a:pPr>
            <a:r>
              <a:rPr lang="pt-PT" i="0" dirty="0"/>
              <a:t>Não existem grupos de dados repetidos.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FD0520E-53DC-32D7-9DDB-6DE0E604F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chemeClr val="bg1">
                    <a:lumMod val="65000"/>
                  </a:schemeClr>
                </a:solidFill>
              </a:rPr>
              <a:t>Fernandes, M., Gonçalves, V., Monsanto, A., Rebelo, P., Silva, M., “DE</a:t>
            </a:r>
            <a:r>
              <a:rPr lang="pt-PT" dirty="0">
                <a:solidFill>
                  <a:schemeClr val="bg1">
                    <a:lumMod val="65000"/>
                  </a:schemeClr>
                </a:solidFill>
                <a:latin typeface="Symbol" pitchFamily="2" charset="2"/>
              </a:rPr>
              <a:t>q</a:t>
            </a:r>
            <a:r>
              <a:rPr lang="pt-PT" dirty="0">
                <a:solidFill>
                  <a:schemeClr val="bg1">
                    <a:lumMod val="65000"/>
                  </a:schemeClr>
                </a:solidFill>
              </a:rPr>
              <a:t> (Deteta)”</a:t>
            </a:r>
          </a:p>
          <a:p>
            <a:pPr algn="ctr"/>
            <a:r>
              <a:rPr lang="pt-PT" dirty="0">
                <a:solidFill>
                  <a:schemeClr val="bg1">
                    <a:lumMod val="65000"/>
                  </a:schemeClr>
                </a:solidFill>
              </a:rPr>
              <a:t>Bases de Dados, Universidade do Minho, 2024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FEE23D7-F4A2-A9F1-83A9-9BD3CBD0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F8C5-045D-5949-A2F8-1EB747A24DBF}" type="slidenum">
              <a:rPr lang="pt-PT" smtClean="0"/>
              <a:t>13</a:t>
            </a:fld>
            <a:endParaRPr lang="pt-PT"/>
          </a:p>
        </p:txBody>
      </p:sp>
      <p:pic>
        <p:nvPicPr>
          <p:cNvPr id="9" name="Imagem 8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D6697E4E-33A3-F98D-4E1C-2880F8DFD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857" y="3265678"/>
            <a:ext cx="2576915" cy="274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09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>
            <a:extLst>
              <a:ext uri="{FF2B5EF4-FFF2-40B4-BE49-F238E27FC236}">
                <a16:creationId xmlns:a16="http://schemas.microsoft.com/office/drawing/2014/main" id="{85D7DB81-F297-8AE3-ED0D-510D05F76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186" y="4062546"/>
            <a:ext cx="6942704" cy="39224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E5DAEF6-24A4-21C4-531E-ACC2DF863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40981"/>
          </a:xfrm>
        </p:spPr>
        <p:txBody>
          <a:bodyPr>
            <a:normAutofit/>
          </a:bodyPr>
          <a:lstStyle/>
          <a:p>
            <a:r>
              <a:rPr lang="pt-PT" dirty="0"/>
              <a:t>2ª Forma Normal (2FN)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32F1849-0B9B-DBB5-BC66-B45715777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01209"/>
            <a:ext cx="10058400" cy="4306186"/>
          </a:xfrm>
        </p:spPr>
        <p:txBody>
          <a:bodyPr>
            <a:normAutofit/>
          </a:bodyPr>
          <a:lstStyle/>
          <a:p>
            <a:pPr>
              <a:spcBef>
                <a:spcPts val="1600"/>
              </a:spcBef>
            </a:pPr>
            <a:r>
              <a:rPr lang="pt-PT" dirty="0"/>
              <a:t>O nosso modelo encontra-se na 2FN porque:</a:t>
            </a:r>
          </a:p>
          <a:p>
            <a:pPr lvl="1">
              <a:spcBef>
                <a:spcPts val="1600"/>
              </a:spcBef>
            </a:pPr>
            <a:r>
              <a:rPr lang="pt-PT" i="0" dirty="0"/>
              <a:t>Cada uma das relações está na 1FN.</a:t>
            </a:r>
          </a:p>
          <a:p>
            <a:pPr lvl="1">
              <a:spcBef>
                <a:spcPts val="1600"/>
              </a:spcBef>
            </a:pPr>
            <a:r>
              <a:rPr lang="pt-PT" i="0" dirty="0"/>
              <a:t>Todos os seus atributos não-primos (não fazem parte da chave primária) das relações são totalmente dependentes da sua chave primária. Isto é, não existem dependências parciais. 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FD0520E-53DC-32D7-9DDB-6DE0E604F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chemeClr val="bg1">
                    <a:lumMod val="65000"/>
                  </a:schemeClr>
                </a:solidFill>
              </a:rPr>
              <a:t>Fernandes, M., Gonçalves, V., Monsanto, A., Rebelo, P., Silva, M., “DE</a:t>
            </a:r>
            <a:r>
              <a:rPr lang="pt-PT" dirty="0">
                <a:solidFill>
                  <a:schemeClr val="bg1">
                    <a:lumMod val="65000"/>
                  </a:schemeClr>
                </a:solidFill>
                <a:latin typeface="Symbol" pitchFamily="2" charset="2"/>
              </a:rPr>
              <a:t>q</a:t>
            </a:r>
            <a:r>
              <a:rPr lang="pt-PT" dirty="0">
                <a:solidFill>
                  <a:schemeClr val="bg1">
                    <a:lumMod val="65000"/>
                  </a:schemeClr>
                </a:solidFill>
              </a:rPr>
              <a:t> (Deteta)”</a:t>
            </a:r>
          </a:p>
          <a:p>
            <a:pPr algn="ctr"/>
            <a:r>
              <a:rPr lang="pt-PT" dirty="0">
                <a:solidFill>
                  <a:schemeClr val="bg1">
                    <a:lumMod val="65000"/>
                  </a:schemeClr>
                </a:solidFill>
              </a:rPr>
              <a:t>Bases de Dados, Universidade do Minho, 2024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FEE23D7-F4A2-A9F1-83A9-9BD3CBD0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F8C5-045D-5949-A2F8-1EB747A24DBF}" type="slidenum">
              <a:rPr lang="pt-PT" smtClean="0"/>
              <a:t>14</a:t>
            </a:fld>
            <a:endParaRPr lang="pt-PT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A6F678E5-3A39-0011-DDE3-18168531ABFE}"/>
              </a:ext>
            </a:extLst>
          </p:cNvPr>
          <p:cNvGrpSpPr/>
          <p:nvPr/>
        </p:nvGrpSpPr>
        <p:grpSpPr>
          <a:xfrm>
            <a:off x="3633804" y="3387721"/>
            <a:ext cx="1418896" cy="1229710"/>
            <a:chOff x="5244662" y="3580863"/>
            <a:chExt cx="1418896" cy="1229710"/>
          </a:xfrm>
        </p:grpSpPr>
        <p:sp>
          <p:nvSpPr>
            <p:cNvPr id="17" name="Arco 16">
              <a:extLst>
                <a:ext uri="{FF2B5EF4-FFF2-40B4-BE49-F238E27FC236}">
                  <a16:creationId xmlns:a16="http://schemas.microsoft.com/office/drawing/2014/main" id="{FA7D7F44-8740-0254-3C7E-9EE6194F7A71}"/>
                </a:ext>
              </a:extLst>
            </p:cNvPr>
            <p:cNvSpPr/>
            <p:nvPr/>
          </p:nvSpPr>
          <p:spPr>
            <a:xfrm rot="7753510">
              <a:off x="5339255" y="3486270"/>
              <a:ext cx="1229710" cy="1418896"/>
            </a:xfrm>
            <a:prstGeom prst="arc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19" name="Conexão Reta Unidirecional 18">
              <a:extLst>
                <a:ext uri="{FF2B5EF4-FFF2-40B4-BE49-F238E27FC236}">
                  <a16:creationId xmlns:a16="http://schemas.microsoft.com/office/drawing/2014/main" id="{A545BD36-1E28-C69F-99E8-D4AAB903F986}"/>
                </a:ext>
              </a:extLst>
            </p:cNvPr>
            <p:cNvCxnSpPr>
              <a:cxnSpLocks/>
              <a:stCxn id="17" idx="0"/>
            </p:cNvCxnSpPr>
            <p:nvPr/>
          </p:nvCxnSpPr>
          <p:spPr>
            <a:xfrm flipV="1">
              <a:off x="6503696" y="4635062"/>
              <a:ext cx="12718" cy="92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968D560E-10F0-96EE-98DC-23FE557EAB50}"/>
              </a:ext>
            </a:extLst>
          </p:cNvPr>
          <p:cNvGrpSpPr/>
          <p:nvPr/>
        </p:nvGrpSpPr>
        <p:grpSpPr>
          <a:xfrm>
            <a:off x="3567361" y="2795454"/>
            <a:ext cx="2080318" cy="1960452"/>
            <a:chOff x="5170693" y="2874075"/>
            <a:chExt cx="2080318" cy="1960452"/>
          </a:xfrm>
        </p:grpSpPr>
        <p:sp>
          <p:nvSpPr>
            <p:cNvPr id="22" name="Arco 21">
              <a:extLst>
                <a:ext uri="{FF2B5EF4-FFF2-40B4-BE49-F238E27FC236}">
                  <a16:creationId xmlns:a16="http://schemas.microsoft.com/office/drawing/2014/main" id="{16B9E778-F56D-FD9E-6C8F-43AFF0341FC6}"/>
                </a:ext>
              </a:extLst>
            </p:cNvPr>
            <p:cNvSpPr/>
            <p:nvPr/>
          </p:nvSpPr>
          <p:spPr>
            <a:xfrm rot="7753510">
              <a:off x="5230626" y="2814142"/>
              <a:ext cx="1960452" cy="2080318"/>
            </a:xfrm>
            <a:prstGeom prst="arc">
              <a:avLst>
                <a:gd name="adj1" fmla="val 16200000"/>
                <a:gd name="adj2" fmla="val 262906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cxnSp>
          <p:nvCxnSpPr>
            <p:cNvPr id="23" name="Conexão Reta Unidirecional 22">
              <a:extLst>
                <a:ext uri="{FF2B5EF4-FFF2-40B4-BE49-F238E27FC236}">
                  <a16:creationId xmlns:a16="http://schemas.microsoft.com/office/drawing/2014/main" id="{2A8381D0-BBF0-273C-BACE-AE32037CF9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6815" y="4501306"/>
              <a:ext cx="92704" cy="1065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8BAEE4B3-DDEC-239A-3774-86915B419AFC}"/>
              </a:ext>
            </a:extLst>
          </p:cNvPr>
          <p:cNvGrpSpPr/>
          <p:nvPr/>
        </p:nvGrpSpPr>
        <p:grpSpPr>
          <a:xfrm>
            <a:off x="3181878" y="1781735"/>
            <a:ext cx="3533774" cy="3121149"/>
            <a:chOff x="5170693" y="2874075"/>
            <a:chExt cx="2080318" cy="1960452"/>
          </a:xfrm>
        </p:grpSpPr>
        <p:sp>
          <p:nvSpPr>
            <p:cNvPr id="30" name="Arco 29">
              <a:extLst>
                <a:ext uri="{FF2B5EF4-FFF2-40B4-BE49-F238E27FC236}">
                  <a16:creationId xmlns:a16="http://schemas.microsoft.com/office/drawing/2014/main" id="{502B0CC2-0CA6-B972-3FAC-4DB9A217046B}"/>
                </a:ext>
              </a:extLst>
            </p:cNvPr>
            <p:cNvSpPr/>
            <p:nvPr/>
          </p:nvSpPr>
          <p:spPr>
            <a:xfrm rot="7753510">
              <a:off x="5230626" y="2814142"/>
              <a:ext cx="1960452" cy="2080318"/>
            </a:xfrm>
            <a:prstGeom prst="arc">
              <a:avLst>
                <a:gd name="adj1" fmla="val 16200000"/>
                <a:gd name="adj2" fmla="val 262906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cxnSp>
          <p:nvCxnSpPr>
            <p:cNvPr id="31" name="Conexão Reta Unidirecional 30">
              <a:extLst>
                <a:ext uri="{FF2B5EF4-FFF2-40B4-BE49-F238E27FC236}">
                  <a16:creationId xmlns:a16="http://schemas.microsoft.com/office/drawing/2014/main" id="{59290DD6-4A99-D927-0F89-EA82A6057AA1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7016629" y="4527804"/>
              <a:ext cx="31511" cy="283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6D0692FB-6DDC-7C9F-A918-78E186E04672}"/>
              </a:ext>
            </a:extLst>
          </p:cNvPr>
          <p:cNvGrpSpPr/>
          <p:nvPr/>
        </p:nvGrpSpPr>
        <p:grpSpPr>
          <a:xfrm>
            <a:off x="2923857" y="1042028"/>
            <a:ext cx="4729807" cy="4027087"/>
            <a:chOff x="5383033" y="2464105"/>
            <a:chExt cx="1878399" cy="2504596"/>
          </a:xfrm>
        </p:grpSpPr>
        <p:sp>
          <p:nvSpPr>
            <p:cNvPr id="37" name="Arco 36">
              <a:extLst>
                <a:ext uri="{FF2B5EF4-FFF2-40B4-BE49-F238E27FC236}">
                  <a16:creationId xmlns:a16="http://schemas.microsoft.com/office/drawing/2014/main" id="{1C6A65C7-62F0-5F56-22CF-32883496B0ED}"/>
                </a:ext>
              </a:extLst>
            </p:cNvPr>
            <p:cNvSpPr/>
            <p:nvPr/>
          </p:nvSpPr>
          <p:spPr>
            <a:xfrm rot="7536482">
              <a:off x="5069935" y="2777203"/>
              <a:ext cx="2504596" cy="1878399"/>
            </a:xfrm>
            <a:prstGeom prst="arc">
              <a:avLst>
                <a:gd name="adj1" fmla="val 16200000"/>
                <a:gd name="adj2" fmla="val 529987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cxnSp>
          <p:nvCxnSpPr>
            <p:cNvPr id="38" name="Conexão Reta Unidirecional 37">
              <a:extLst>
                <a:ext uri="{FF2B5EF4-FFF2-40B4-BE49-F238E27FC236}">
                  <a16:creationId xmlns:a16="http://schemas.microsoft.com/office/drawing/2014/main" id="{91D48470-FA00-AAFA-7804-728BBB91CE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3596" y="4529632"/>
              <a:ext cx="23035" cy="639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57A0C464-9AFE-CF96-919A-C36F7F1E2B93}"/>
              </a:ext>
            </a:extLst>
          </p:cNvPr>
          <p:cNvGrpSpPr/>
          <p:nvPr/>
        </p:nvGrpSpPr>
        <p:grpSpPr>
          <a:xfrm>
            <a:off x="2763113" y="498551"/>
            <a:ext cx="5529851" cy="4694243"/>
            <a:chOff x="5383033" y="2464105"/>
            <a:chExt cx="1878399" cy="2504596"/>
          </a:xfrm>
        </p:grpSpPr>
        <p:sp>
          <p:nvSpPr>
            <p:cNvPr id="46" name="Arco 45">
              <a:extLst>
                <a:ext uri="{FF2B5EF4-FFF2-40B4-BE49-F238E27FC236}">
                  <a16:creationId xmlns:a16="http://schemas.microsoft.com/office/drawing/2014/main" id="{D44A90B4-951C-716E-AACE-117C7D877703}"/>
                </a:ext>
              </a:extLst>
            </p:cNvPr>
            <p:cNvSpPr/>
            <p:nvPr/>
          </p:nvSpPr>
          <p:spPr>
            <a:xfrm rot="7536482">
              <a:off x="5069935" y="2777203"/>
              <a:ext cx="2504596" cy="1878399"/>
            </a:xfrm>
            <a:prstGeom prst="arc">
              <a:avLst>
                <a:gd name="adj1" fmla="val 16200000"/>
                <a:gd name="adj2" fmla="val 627058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cxnSp>
          <p:nvCxnSpPr>
            <p:cNvPr id="47" name="Conexão Reta Unidirecional 46">
              <a:extLst>
                <a:ext uri="{FF2B5EF4-FFF2-40B4-BE49-F238E27FC236}">
                  <a16:creationId xmlns:a16="http://schemas.microsoft.com/office/drawing/2014/main" id="{DD805709-7C51-D20D-A6A9-CBF8B4A1B5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5517" y="4536032"/>
              <a:ext cx="23035" cy="639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CA6A29C8-6A83-84CE-DFF8-9B805188C351}"/>
              </a:ext>
            </a:extLst>
          </p:cNvPr>
          <p:cNvGrpSpPr/>
          <p:nvPr/>
        </p:nvGrpSpPr>
        <p:grpSpPr>
          <a:xfrm>
            <a:off x="2193691" y="125128"/>
            <a:ext cx="6942276" cy="5139183"/>
            <a:chOff x="5383033" y="2464105"/>
            <a:chExt cx="1878399" cy="2504596"/>
          </a:xfrm>
        </p:grpSpPr>
        <p:sp>
          <p:nvSpPr>
            <p:cNvPr id="49" name="Arco 48">
              <a:extLst>
                <a:ext uri="{FF2B5EF4-FFF2-40B4-BE49-F238E27FC236}">
                  <a16:creationId xmlns:a16="http://schemas.microsoft.com/office/drawing/2014/main" id="{4D1F6CF5-60A4-CFF9-0FF7-169B323D1D4A}"/>
                </a:ext>
              </a:extLst>
            </p:cNvPr>
            <p:cNvSpPr/>
            <p:nvPr/>
          </p:nvSpPr>
          <p:spPr>
            <a:xfrm rot="7536482">
              <a:off x="5069935" y="2777203"/>
              <a:ext cx="2504596" cy="1878399"/>
            </a:xfrm>
            <a:prstGeom prst="arc">
              <a:avLst>
                <a:gd name="adj1" fmla="val 15933005"/>
                <a:gd name="adj2" fmla="val 627058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cxnSp>
          <p:nvCxnSpPr>
            <p:cNvPr id="50" name="Conexão Reta Unidirecional 49">
              <a:extLst>
                <a:ext uri="{FF2B5EF4-FFF2-40B4-BE49-F238E27FC236}">
                  <a16:creationId xmlns:a16="http://schemas.microsoft.com/office/drawing/2014/main" id="{12817843-7BD6-5A26-A636-386DB8982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10600" y="4565079"/>
              <a:ext cx="23035" cy="639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932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68E62BEC-88E1-9738-52A3-C13ACE31F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112" y="4038901"/>
            <a:ext cx="6680952" cy="46283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E5DAEF6-24A4-21C4-531E-ACC2DF863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40981"/>
          </a:xfrm>
        </p:spPr>
        <p:txBody>
          <a:bodyPr>
            <a:normAutofit/>
          </a:bodyPr>
          <a:lstStyle/>
          <a:p>
            <a:r>
              <a:rPr lang="pt-PT" dirty="0"/>
              <a:t>3ª Forma Normal (3FN)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32F1849-0B9B-DBB5-BC66-B45715777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01209"/>
            <a:ext cx="10058400" cy="4306186"/>
          </a:xfrm>
        </p:spPr>
        <p:txBody>
          <a:bodyPr>
            <a:normAutofit/>
          </a:bodyPr>
          <a:lstStyle/>
          <a:p>
            <a:pPr>
              <a:spcBef>
                <a:spcPts val="1600"/>
              </a:spcBef>
            </a:pPr>
            <a:r>
              <a:rPr lang="pt-PT" dirty="0"/>
              <a:t>O nosso modelo encontra-se na 3FN porque:</a:t>
            </a:r>
          </a:p>
          <a:p>
            <a:pPr lvl="1">
              <a:spcBef>
                <a:spcPts val="1600"/>
              </a:spcBef>
            </a:pPr>
            <a:r>
              <a:rPr lang="pt-PT" i="0" dirty="0"/>
              <a:t>Cada uma das relações está na 1FN e na 2FN.</a:t>
            </a:r>
          </a:p>
          <a:p>
            <a:pPr lvl="1">
              <a:spcBef>
                <a:spcPts val="1600"/>
              </a:spcBef>
            </a:pPr>
            <a:r>
              <a:rPr lang="pt-PT" i="0" dirty="0"/>
              <a:t>Todos os atributos dependem única e exclusivamente da chave primária, não havendo assim dependências funcionais transitivas.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FD0520E-53DC-32D7-9DDB-6DE0E604F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chemeClr val="bg1">
                    <a:lumMod val="65000"/>
                  </a:schemeClr>
                </a:solidFill>
              </a:rPr>
              <a:t>Fernandes, M., Gonçalves, V., Monsanto, A., Rebelo, P., Silva, M., “DE</a:t>
            </a:r>
            <a:r>
              <a:rPr lang="pt-PT" dirty="0">
                <a:solidFill>
                  <a:schemeClr val="bg1">
                    <a:lumMod val="65000"/>
                  </a:schemeClr>
                </a:solidFill>
                <a:latin typeface="Symbol" pitchFamily="2" charset="2"/>
              </a:rPr>
              <a:t>q</a:t>
            </a:r>
            <a:r>
              <a:rPr lang="pt-PT" dirty="0">
                <a:solidFill>
                  <a:schemeClr val="bg1">
                    <a:lumMod val="65000"/>
                  </a:schemeClr>
                </a:solidFill>
              </a:rPr>
              <a:t> (Deteta)”</a:t>
            </a:r>
          </a:p>
          <a:p>
            <a:pPr algn="ctr"/>
            <a:r>
              <a:rPr lang="pt-PT" dirty="0">
                <a:solidFill>
                  <a:schemeClr val="bg1">
                    <a:lumMod val="65000"/>
                  </a:schemeClr>
                </a:solidFill>
              </a:rPr>
              <a:t>Bases de Dados, Universidade do Minho, 2024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FEE23D7-F4A2-A9F1-83A9-9BD3CBD0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F8C5-045D-5949-A2F8-1EB747A24DBF}" type="slidenum">
              <a:rPr lang="pt-PT" smtClean="0"/>
              <a:t>15</a:t>
            </a:fld>
            <a:endParaRPr lang="pt-PT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A6F678E5-3A39-0011-DDE3-18168531ABFE}"/>
              </a:ext>
            </a:extLst>
          </p:cNvPr>
          <p:cNvGrpSpPr/>
          <p:nvPr/>
        </p:nvGrpSpPr>
        <p:grpSpPr>
          <a:xfrm>
            <a:off x="3633804" y="3387721"/>
            <a:ext cx="1418896" cy="1229710"/>
            <a:chOff x="5244662" y="3580863"/>
            <a:chExt cx="1418896" cy="1229710"/>
          </a:xfrm>
        </p:grpSpPr>
        <p:sp>
          <p:nvSpPr>
            <p:cNvPr id="17" name="Arco 16">
              <a:extLst>
                <a:ext uri="{FF2B5EF4-FFF2-40B4-BE49-F238E27FC236}">
                  <a16:creationId xmlns:a16="http://schemas.microsoft.com/office/drawing/2014/main" id="{FA7D7F44-8740-0254-3C7E-9EE6194F7A71}"/>
                </a:ext>
              </a:extLst>
            </p:cNvPr>
            <p:cNvSpPr/>
            <p:nvPr/>
          </p:nvSpPr>
          <p:spPr>
            <a:xfrm rot="7753510">
              <a:off x="5339255" y="3486270"/>
              <a:ext cx="1229710" cy="1418896"/>
            </a:xfrm>
            <a:prstGeom prst="arc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19" name="Conexão Reta Unidirecional 18">
              <a:extLst>
                <a:ext uri="{FF2B5EF4-FFF2-40B4-BE49-F238E27FC236}">
                  <a16:creationId xmlns:a16="http://schemas.microsoft.com/office/drawing/2014/main" id="{A545BD36-1E28-C69F-99E8-D4AAB903F986}"/>
                </a:ext>
              </a:extLst>
            </p:cNvPr>
            <p:cNvCxnSpPr>
              <a:cxnSpLocks/>
              <a:stCxn id="17" idx="0"/>
            </p:cNvCxnSpPr>
            <p:nvPr/>
          </p:nvCxnSpPr>
          <p:spPr>
            <a:xfrm flipV="1">
              <a:off x="6503696" y="4635062"/>
              <a:ext cx="12718" cy="92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968D560E-10F0-96EE-98DC-23FE557EAB50}"/>
              </a:ext>
            </a:extLst>
          </p:cNvPr>
          <p:cNvGrpSpPr/>
          <p:nvPr/>
        </p:nvGrpSpPr>
        <p:grpSpPr>
          <a:xfrm>
            <a:off x="3567361" y="2795454"/>
            <a:ext cx="2080318" cy="1960452"/>
            <a:chOff x="5170693" y="2874075"/>
            <a:chExt cx="2080318" cy="1960452"/>
          </a:xfrm>
        </p:grpSpPr>
        <p:sp>
          <p:nvSpPr>
            <p:cNvPr id="22" name="Arco 21">
              <a:extLst>
                <a:ext uri="{FF2B5EF4-FFF2-40B4-BE49-F238E27FC236}">
                  <a16:creationId xmlns:a16="http://schemas.microsoft.com/office/drawing/2014/main" id="{16B9E778-F56D-FD9E-6C8F-43AFF0341FC6}"/>
                </a:ext>
              </a:extLst>
            </p:cNvPr>
            <p:cNvSpPr/>
            <p:nvPr/>
          </p:nvSpPr>
          <p:spPr>
            <a:xfrm rot="7753510">
              <a:off x="5230626" y="2814142"/>
              <a:ext cx="1960452" cy="2080318"/>
            </a:xfrm>
            <a:prstGeom prst="arc">
              <a:avLst>
                <a:gd name="adj1" fmla="val 16200000"/>
                <a:gd name="adj2" fmla="val 262906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cxnSp>
          <p:nvCxnSpPr>
            <p:cNvPr id="23" name="Conexão Reta Unidirecional 22">
              <a:extLst>
                <a:ext uri="{FF2B5EF4-FFF2-40B4-BE49-F238E27FC236}">
                  <a16:creationId xmlns:a16="http://schemas.microsoft.com/office/drawing/2014/main" id="{2A8381D0-BBF0-273C-BACE-AE32037CF9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6815" y="4501306"/>
              <a:ext cx="92704" cy="1065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8BAEE4B3-DDEC-239A-3774-86915B419AFC}"/>
              </a:ext>
            </a:extLst>
          </p:cNvPr>
          <p:cNvGrpSpPr/>
          <p:nvPr/>
        </p:nvGrpSpPr>
        <p:grpSpPr>
          <a:xfrm>
            <a:off x="3181878" y="1781735"/>
            <a:ext cx="3533774" cy="3121149"/>
            <a:chOff x="5170693" y="2874075"/>
            <a:chExt cx="2080318" cy="1960452"/>
          </a:xfrm>
        </p:grpSpPr>
        <p:sp>
          <p:nvSpPr>
            <p:cNvPr id="30" name="Arco 29">
              <a:extLst>
                <a:ext uri="{FF2B5EF4-FFF2-40B4-BE49-F238E27FC236}">
                  <a16:creationId xmlns:a16="http://schemas.microsoft.com/office/drawing/2014/main" id="{502B0CC2-0CA6-B972-3FAC-4DB9A217046B}"/>
                </a:ext>
              </a:extLst>
            </p:cNvPr>
            <p:cNvSpPr/>
            <p:nvPr/>
          </p:nvSpPr>
          <p:spPr>
            <a:xfrm rot="7753510">
              <a:off x="5230626" y="2814142"/>
              <a:ext cx="1960452" cy="2080318"/>
            </a:xfrm>
            <a:prstGeom prst="arc">
              <a:avLst>
                <a:gd name="adj1" fmla="val 16200000"/>
                <a:gd name="adj2" fmla="val 262906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cxnSp>
          <p:nvCxnSpPr>
            <p:cNvPr id="31" name="Conexão Reta Unidirecional 30">
              <a:extLst>
                <a:ext uri="{FF2B5EF4-FFF2-40B4-BE49-F238E27FC236}">
                  <a16:creationId xmlns:a16="http://schemas.microsoft.com/office/drawing/2014/main" id="{59290DD6-4A99-D927-0F89-EA82A6057AA1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7016629" y="4527804"/>
              <a:ext cx="31511" cy="283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6D0692FB-6DDC-7C9F-A918-78E186E04672}"/>
              </a:ext>
            </a:extLst>
          </p:cNvPr>
          <p:cNvGrpSpPr/>
          <p:nvPr/>
        </p:nvGrpSpPr>
        <p:grpSpPr>
          <a:xfrm>
            <a:off x="2923857" y="1042028"/>
            <a:ext cx="4729807" cy="4027087"/>
            <a:chOff x="5383033" y="2464105"/>
            <a:chExt cx="1878399" cy="2504596"/>
          </a:xfrm>
        </p:grpSpPr>
        <p:sp>
          <p:nvSpPr>
            <p:cNvPr id="37" name="Arco 36">
              <a:extLst>
                <a:ext uri="{FF2B5EF4-FFF2-40B4-BE49-F238E27FC236}">
                  <a16:creationId xmlns:a16="http://schemas.microsoft.com/office/drawing/2014/main" id="{1C6A65C7-62F0-5F56-22CF-32883496B0ED}"/>
                </a:ext>
              </a:extLst>
            </p:cNvPr>
            <p:cNvSpPr/>
            <p:nvPr/>
          </p:nvSpPr>
          <p:spPr>
            <a:xfrm rot="7536482">
              <a:off x="5069935" y="2777203"/>
              <a:ext cx="2504596" cy="1878399"/>
            </a:xfrm>
            <a:prstGeom prst="arc">
              <a:avLst>
                <a:gd name="adj1" fmla="val 16200000"/>
                <a:gd name="adj2" fmla="val 529987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cxnSp>
          <p:nvCxnSpPr>
            <p:cNvPr id="38" name="Conexão Reta Unidirecional 37">
              <a:extLst>
                <a:ext uri="{FF2B5EF4-FFF2-40B4-BE49-F238E27FC236}">
                  <a16:creationId xmlns:a16="http://schemas.microsoft.com/office/drawing/2014/main" id="{91D48470-FA00-AAFA-7804-728BBB91CE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3596" y="4529632"/>
              <a:ext cx="23035" cy="639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57A0C464-9AFE-CF96-919A-C36F7F1E2B93}"/>
              </a:ext>
            </a:extLst>
          </p:cNvPr>
          <p:cNvGrpSpPr/>
          <p:nvPr/>
        </p:nvGrpSpPr>
        <p:grpSpPr>
          <a:xfrm>
            <a:off x="2763113" y="498551"/>
            <a:ext cx="5529851" cy="4694243"/>
            <a:chOff x="5383033" y="2464105"/>
            <a:chExt cx="1878399" cy="2504596"/>
          </a:xfrm>
        </p:grpSpPr>
        <p:sp>
          <p:nvSpPr>
            <p:cNvPr id="46" name="Arco 45">
              <a:extLst>
                <a:ext uri="{FF2B5EF4-FFF2-40B4-BE49-F238E27FC236}">
                  <a16:creationId xmlns:a16="http://schemas.microsoft.com/office/drawing/2014/main" id="{D44A90B4-951C-716E-AACE-117C7D877703}"/>
                </a:ext>
              </a:extLst>
            </p:cNvPr>
            <p:cNvSpPr/>
            <p:nvPr/>
          </p:nvSpPr>
          <p:spPr>
            <a:xfrm rot="7536482">
              <a:off x="5069935" y="2777203"/>
              <a:ext cx="2504596" cy="1878399"/>
            </a:xfrm>
            <a:prstGeom prst="arc">
              <a:avLst>
                <a:gd name="adj1" fmla="val 16200000"/>
                <a:gd name="adj2" fmla="val 627058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cxnSp>
          <p:nvCxnSpPr>
            <p:cNvPr id="47" name="Conexão Reta Unidirecional 46">
              <a:extLst>
                <a:ext uri="{FF2B5EF4-FFF2-40B4-BE49-F238E27FC236}">
                  <a16:creationId xmlns:a16="http://schemas.microsoft.com/office/drawing/2014/main" id="{DD805709-7C51-D20D-A6A9-CBF8B4A1B5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5517" y="4536032"/>
              <a:ext cx="23035" cy="639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CA6A29C8-6A83-84CE-DFF8-9B805188C351}"/>
              </a:ext>
            </a:extLst>
          </p:cNvPr>
          <p:cNvGrpSpPr/>
          <p:nvPr/>
        </p:nvGrpSpPr>
        <p:grpSpPr>
          <a:xfrm>
            <a:off x="2193691" y="125128"/>
            <a:ext cx="6942276" cy="5139183"/>
            <a:chOff x="5383033" y="2464105"/>
            <a:chExt cx="1878399" cy="2504596"/>
          </a:xfrm>
        </p:grpSpPr>
        <p:sp>
          <p:nvSpPr>
            <p:cNvPr id="49" name="Arco 48">
              <a:extLst>
                <a:ext uri="{FF2B5EF4-FFF2-40B4-BE49-F238E27FC236}">
                  <a16:creationId xmlns:a16="http://schemas.microsoft.com/office/drawing/2014/main" id="{4D1F6CF5-60A4-CFF9-0FF7-169B323D1D4A}"/>
                </a:ext>
              </a:extLst>
            </p:cNvPr>
            <p:cNvSpPr/>
            <p:nvPr/>
          </p:nvSpPr>
          <p:spPr>
            <a:xfrm rot="7536482">
              <a:off x="5069935" y="2777203"/>
              <a:ext cx="2504596" cy="1878399"/>
            </a:xfrm>
            <a:prstGeom prst="arc">
              <a:avLst>
                <a:gd name="adj1" fmla="val 15933005"/>
                <a:gd name="adj2" fmla="val 627058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cxnSp>
          <p:nvCxnSpPr>
            <p:cNvPr id="50" name="Conexão Reta Unidirecional 49">
              <a:extLst>
                <a:ext uri="{FF2B5EF4-FFF2-40B4-BE49-F238E27FC236}">
                  <a16:creationId xmlns:a16="http://schemas.microsoft.com/office/drawing/2014/main" id="{12817843-7BD6-5A26-A636-386DB8982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10600" y="4565079"/>
              <a:ext cx="23035" cy="639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Arco 8">
            <a:extLst>
              <a:ext uri="{FF2B5EF4-FFF2-40B4-BE49-F238E27FC236}">
                <a16:creationId xmlns:a16="http://schemas.microsoft.com/office/drawing/2014/main" id="{01437B89-5917-4E8C-4C80-6F98309F0CA9}"/>
              </a:ext>
            </a:extLst>
          </p:cNvPr>
          <p:cNvSpPr/>
          <p:nvPr/>
        </p:nvSpPr>
        <p:spPr>
          <a:xfrm rot="18553510">
            <a:off x="4605583" y="3909946"/>
            <a:ext cx="1229710" cy="1418896"/>
          </a:xfrm>
          <a:prstGeom prst="arc">
            <a:avLst>
              <a:gd name="adj1" fmla="val 16200000"/>
              <a:gd name="adj2" fmla="val 21290170"/>
            </a:avLst>
          </a:prstGeom>
          <a:noFill/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10" name="Conexão Reta Unidirecional 9">
            <a:extLst>
              <a:ext uri="{FF2B5EF4-FFF2-40B4-BE49-F238E27FC236}">
                <a16:creationId xmlns:a16="http://schemas.microsoft.com/office/drawing/2014/main" id="{A7FF1DDB-D0FB-6A5A-C094-9C595661B667}"/>
              </a:ext>
            </a:extLst>
          </p:cNvPr>
          <p:cNvCxnSpPr>
            <a:cxnSpLocks/>
            <a:stCxn id="9" idx="0"/>
          </p:cNvCxnSpPr>
          <p:nvPr/>
        </p:nvCxnSpPr>
        <p:spPr>
          <a:xfrm flipH="1">
            <a:off x="4658134" y="4170761"/>
            <a:ext cx="12718" cy="9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6D3AAEA-3CD8-A36B-64AA-D5495A05377E}"/>
              </a:ext>
            </a:extLst>
          </p:cNvPr>
          <p:cNvSpPr txBox="1"/>
          <p:nvPr/>
        </p:nvSpPr>
        <p:spPr>
          <a:xfrm>
            <a:off x="4955320" y="3635881"/>
            <a:ext cx="460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61849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5DAEF6-24A4-21C4-531E-ACC2DF863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40981"/>
          </a:xfrm>
        </p:spPr>
        <p:txBody>
          <a:bodyPr>
            <a:normAutofit/>
          </a:bodyPr>
          <a:lstStyle/>
          <a:p>
            <a:r>
              <a:rPr lang="pt-PT" dirty="0"/>
              <a:t>Interrogações do utilizador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32F1849-0B9B-DBB5-BC66-B45715777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01209"/>
            <a:ext cx="10058400" cy="4306186"/>
          </a:xfrm>
        </p:spPr>
        <p:txBody>
          <a:bodyPr>
            <a:normAutofit/>
          </a:bodyPr>
          <a:lstStyle/>
          <a:p>
            <a:pPr>
              <a:spcBef>
                <a:spcPts val="1600"/>
              </a:spcBef>
            </a:pPr>
            <a:r>
              <a:rPr lang="pt-PT" sz="1800" dirty="0">
                <a:effectLst/>
              </a:rPr>
              <a:t>Qual a lista dos detetives que trabalham no escritório 1? </a:t>
            </a:r>
            <a:br>
              <a:rPr lang="pt-PT" sz="1800" dirty="0">
                <a:effectLst/>
              </a:rPr>
            </a:br>
            <a:r>
              <a:rPr lang="pt-PT" sz="1800" dirty="0">
                <a:effectLst/>
              </a:rPr>
              <a:t>(RM12 – Deve ser possível obter a lista dos detetives de cada escritório)</a:t>
            </a:r>
          </a:p>
          <a:p>
            <a:pPr>
              <a:spcBef>
                <a:spcPts val="1600"/>
              </a:spcBef>
            </a:pPr>
            <a:endParaRPr lang="pt-PT" sz="1800" dirty="0">
              <a:effectLst/>
            </a:endParaRP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FD0520E-53DC-32D7-9DDB-6DE0E604F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chemeClr val="bg1">
                    <a:lumMod val="65000"/>
                  </a:schemeClr>
                </a:solidFill>
              </a:rPr>
              <a:t>Fernandes, M., Gonçalves, V., Monsanto, A., Rebelo, P., Silva, M., “DE</a:t>
            </a:r>
            <a:r>
              <a:rPr lang="pt-PT" dirty="0">
                <a:solidFill>
                  <a:schemeClr val="bg1">
                    <a:lumMod val="65000"/>
                  </a:schemeClr>
                </a:solidFill>
                <a:latin typeface="Symbol" pitchFamily="2" charset="2"/>
              </a:rPr>
              <a:t>q</a:t>
            </a:r>
            <a:r>
              <a:rPr lang="pt-PT" dirty="0">
                <a:solidFill>
                  <a:schemeClr val="bg1">
                    <a:lumMod val="65000"/>
                  </a:schemeClr>
                </a:solidFill>
              </a:rPr>
              <a:t> (Deteta)”</a:t>
            </a:r>
          </a:p>
          <a:p>
            <a:pPr algn="ctr"/>
            <a:r>
              <a:rPr lang="pt-PT" dirty="0">
                <a:solidFill>
                  <a:schemeClr val="bg1">
                    <a:lumMod val="65000"/>
                  </a:schemeClr>
                </a:solidFill>
              </a:rPr>
              <a:t>Bases de Dados, Universidade do Minho, 2024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FEE23D7-F4A2-A9F1-83A9-9BD3CBD0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F8C5-045D-5949-A2F8-1EB747A24DBF}" type="slidenum">
              <a:rPr lang="pt-PT" smtClean="0"/>
              <a:t>16</a:t>
            </a:fld>
            <a:endParaRPr lang="pt-PT"/>
          </a:p>
        </p:txBody>
      </p:sp>
      <p:pic>
        <p:nvPicPr>
          <p:cNvPr id="9" name="Imagem 8" descr="Uma imagem com texto, captura de ecrã, Tipo de letra, Paralelo&#10;&#10;Descrição gerada automaticamente">
            <a:extLst>
              <a:ext uri="{FF2B5EF4-FFF2-40B4-BE49-F238E27FC236}">
                <a16:creationId xmlns:a16="http://schemas.microsoft.com/office/drawing/2014/main" id="{52A897D8-5EC0-B8F3-4AD4-9707CA0EB9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05"/>
          <a:stretch/>
        </p:blipFill>
        <p:spPr>
          <a:xfrm>
            <a:off x="3944885" y="2375067"/>
            <a:ext cx="3872733" cy="3958431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4955F7B2-00DF-8582-7F53-75E84EB37275}"/>
              </a:ext>
            </a:extLst>
          </p:cNvPr>
          <p:cNvSpPr/>
          <p:nvPr/>
        </p:nvSpPr>
        <p:spPr>
          <a:xfrm>
            <a:off x="6172200" y="2375067"/>
            <a:ext cx="2308609" cy="1805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35333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5DAEF6-24A4-21C4-531E-ACC2DF863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40981"/>
          </a:xfrm>
        </p:spPr>
        <p:txBody>
          <a:bodyPr>
            <a:normAutofit/>
          </a:bodyPr>
          <a:lstStyle/>
          <a:p>
            <a:r>
              <a:rPr lang="pt-PT" dirty="0"/>
              <a:t>Interrogações do Utilizador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32F1849-0B9B-DBB5-BC66-B45715777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01209"/>
            <a:ext cx="10058400" cy="4306186"/>
          </a:xfrm>
        </p:spPr>
        <p:txBody>
          <a:bodyPr>
            <a:normAutofit/>
          </a:bodyPr>
          <a:lstStyle/>
          <a:p>
            <a:pPr>
              <a:spcBef>
                <a:spcPts val="1600"/>
              </a:spcBef>
            </a:pPr>
            <a:r>
              <a:rPr lang="pt-PT" sz="1800" dirty="0">
                <a:effectLst/>
              </a:rPr>
              <a:t>Qual foi a faturação do escritório 2 no mês de fevereiro?</a:t>
            </a:r>
            <a:br>
              <a:rPr lang="pt-PT" sz="1800" dirty="0">
                <a:effectLst/>
              </a:rPr>
            </a:br>
            <a:r>
              <a:rPr lang="pt-PT" sz="1800" dirty="0">
                <a:effectLst/>
              </a:rPr>
              <a:t>(RM1 – Deve ser possível consultar as receitas por escritório, todos os meses)</a:t>
            </a:r>
          </a:p>
          <a:p>
            <a:pPr>
              <a:spcBef>
                <a:spcPts val="1600"/>
              </a:spcBef>
            </a:pPr>
            <a:endParaRPr lang="pt-PT" sz="1800" dirty="0">
              <a:effectLst/>
            </a:endParaRP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FD0520E-53DC-32D7-9DDB-6DE0E604F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chemeClr val="bg1">
                    <a:lumMod val="65000"/>
                  </a:schemeClr>
                </a:solidFill>
              </a:rPr>
              <a:t>Fernandes, M., Gonçalves, V., Monsanto, A., Rebelo, P., Silva, M., “DE</a:t>
            </a:r>
            <a:r>
              <a:rPr lang="pt-PT" dirty="0">
                <a:solidFill>
                  <a:schemeClr val="bg1">
                    <a:lumMod val="65000"/>
                  </a:schemeClr>
                </a:solidFill>
                <a:latin typeface="Symbol" pitchFamily="2" charset="2"/>
              </a:rPr>
              <a:t>q</a:t>
            </a:r>
            <a:r>
              <a:rPr lang="pt-PT" dirty="0">
                <a:solidFill>
                  <a:schemeClr val="bg1">
                    <a:lumMod val="65000"/>
                  </a:schemeClr>
                </a:solidFill>
              </a:rPr>
              <a:t> (Deteta)”</a:t>
            </a:r>
          </a:p>
          <a:p>
            <a:pPr algn="ctr"/>
            <a:r>
              <a:rPr lang="pt-PT" dirty="0">
                <a:solidFill>
                  <a:schemeClr val="bg1">
                    <a:lumMod val="65000"/>
                  </a:schemeClr>
                </a:solidFill>
              </a:rPr>
              <a:t>Bases de Dados, Universidade do Minho, 2024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FEE23D7-F4A2-A9F1-83A9-9BD3CBD0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F8C5-045D-5949-A2F8-1EB747A24DBF}" type="slidenum">
              <a:rPr lang="pt-PT" smtClean="0"/>
              <a:t>17</a:t>
            </a:fld>
            <a:endParaRPr lang="pt-PT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955F7B2-00DF-8582-7F53-75E84EB37275}"/>
              </a:ext>
            </a:extLst>
          </p:cNvPr>
          <p:cNvSpPr/>
          <p:nvPr/>
        </p:nvSpPr>
        <p:spPr>
          <a:xfrm>
            <a:off x="6172200" y="2375067"/>
            <a:ext cx="2308609" cy="1805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" name="Imagem 6" descr="Uma imagem com texto, captura de ecrã, design&#10;&#10;Descrição gerada automaticamente">
            <a:extLst>
              <a:ext uri="{FF2B5EF4-FFF2-40B4-BE49-F238E27FC236}">
                <a16:creationId xmlns:a16="http://schemas.microsoft.com/office/drawing/2014/main" id="{FA9B4AA2-0807-14E1-8243-20B443597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966" y="2494925"/>
            <a:ext cx="7258467" cy="3586898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26C16B11-2FD8-745A-1D29-BE2FEE8002E8}"/>
              </a:ext>
            </a:extLst>
          </p:cNvPr>
          <p:cNvSpPr/>
          <p:nvPr/>
        </p:nvSpPr>
        <p:spPr>
          <a:xfrm>
            <a:off x="4561952" y="2494925"/>
            <a:ext cx="2100105" cy="1685189"/>
          </a:xfrm>
          <a:prstGeom prst="rect">
            <a:avLst/>
          </a:prstGeom>
          <a:solidFill>
            <a:schemeClr val="bg1">
              <a:alpha val="6273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05541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5DAEF6-24A4-21C4-531E-ACC2DF863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40981"/>
          </a:xfrm>
        </p:spPr>
        <p:txBody>
          <a:bodyPr>
            <a:normAutofit/>
          </a:bodyPr>
          <a:lstStyle/>
          <a:p>
            <a:r>
              <a:rPr lang="pt-PT" dirty="0"/>
              <a:t>Conclusões e Trabalho Futuro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32F1849-0B9B-DBB5-BC66-B45715777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66014"/>
            <a:ext cx="10058400" cy="4306186"/>
          </a:xfrm>
        </p:spPr>
        <p:txBody>
          <a:bodyPr>
            <a:normAutofit/>
          </a:bodyPr>
          <a:lstStyle/>
          <a:p>
            <a:pPr>
              <a:spcBef>
                <a:spcPts val="1600"/>
              </a:spcBef>
            </a:pPr>
            <a:r>
              <a:rPr lang="pt-PT" sz="1800" dirty="0">
                <a:effectLst/>
              </a:rPr>
              <a:t>O levantamento de requisitos é a base do nosso projeto e, depois de terem sido validados, a sua análise permite-nos começar a construir o seu modelo conceptual. </a:t>
            </a:r>
          </a:p>
          <a:p>
            <a:pPr>
              <a:spcBef>
                <a:spcPts val="1600"/>
              </a:spcBef>
            </a:pPr>
            <a:r>
              <a:rPr lang="pt-PT" sz="1800" dirty="0">
                <a:effectLst/>
              </a:rPr>
              <a:t>A modelação conceptual do sistema de bases de dados foi realizada de forma abrangente, identificando entidades, relacionamentos e atributos essenciais para atender às necessidades da agência. </a:t>
            </a:r>
          </a:p>
          <a:p>
            <a:pPr>
              <a:spcBef>
                <a:spcPts val="1600"/>
              </a:spcBef>
            </a:pPr>
            <a:r>
              <a:rPr lang="pt-PT" sz="1800" dirty="0">
                <a:effectLst/>
              </a:rPr>
              <a:t>A migração do modelo conceptual para o modelo lógico demonstra como as estruturas foram derivadas e validadas para garantir uma representação mais precisa dos dados.</a:t>
            </a:r>
          </a:p>
          <a:p>
            <a:pPr>
              <a:spcBef>
                <a:spcPts val="1600"/>
              </a:spcBef>
            </a:pPr>
            <a:r>
              <a:rPr lang="pt-PT" sz="1800" dirty="0">
                <a:effectLst/>
              </a:rPr>
              <a:t>A sua normalização permite garantir </a:t>
            </a:r>
            <a:r>
              <a:rPr lang="pt-PT" sz="1800" dirty="0"/>
              <a:t>que a </a:t>
            </a:r>
            <a:r>
              <a:rPr lang="pt-PT" sz="1800" dirty="0">
                <a:effectLst/>
              </a:rPr>
              <a:t>redundância de dados é a mínima possível. </a:t>
            </a:r>
          </a:p>
          <a:p>
            <a:pPr>
              <a:spcBef>
                <a:spcPts val="1600"/>
              </a:spcBef>
            </a:pPr>
            <a:r>
              <a:rPr lang="pt-PT" sz="1800" dirty="0">
                <a:effectLst/>
              </a:rPr>
              <a:t>O próximo passo a seguir na implementação da base de dados na agência DE</a:t>
            </a:r>
            <a:r>
              <a:rPr lang="pt-PT" sz="1800" dirty="0">
                <a:effectLst/>
                <a:latin typeface="Symbol" pitchFamily="2" charset="2"/>
              </a:rPr>
              <a:t>q</a:t>
            </a:r>
            <a:r>
              <a:rPr lang="pt-PT" sz="1800" dirty="0">
                <a:effectLst/>
              </a:rPr>
              <a:t> é a sua implementação física. 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FD0520E-53DC-32D7-9DDB-6DE0E604F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chemeClr val="bg1">
                    <a:lumMod val="65000"/>
                  </a:schemeClr>
                </a:solidFill>
              </a:rPr>
              <a:t>Fernandes, M., Gonçalves, V., Monsanto, A., Rebelo, P., Silva, M., “DE</a:t>
            </a:r>
            <a:r>
              <a:rPr lang="pt-PT" dirty="0">
                <a:solidFill>
                  <a:schemeClr val="bg1">
                    <a:lumMod val="65000"/>
                  </a:schemeClr>
                </a:solidFill>
                <a:latin typeface="Symbol" pitchFamily="2" charset="2"/>
              </a:rPr>
              <a:t>q</a:t>
            </a:r>
            <a:r>
              <a:rPr lang="pt-PT" dirty="0">
                <a:solidFill>
                  <a:schemeClr val="bg1">
                    <a:lumMod val="65000"/>
                  </a:schemeClr>
                </a:solidFill>
              </a:rPr>
              <a:t> (Deteta)”</a:t>
            </a:r>
          </a:p>
          <a:p>
            <a:pPr algn="ctr"/>
            <a:r>
              <a:rPr lang="pt-PT" dirty="0">
                <a:solidFill>
                  <a:schemeClr val="bg1">
                    <a:lumMod val="65000"/>
                  </a:schemeClr>
                </a:solidFill>
              </a:rPr>
              <a:t>Bases de Dados, Universidade do Minho, 2024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FEE23D7-F4A2-A9F1-83A9-9BD3CBD0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F8C5-045D-5949-A2F8-1EB747A24DBF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70831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5DAEF6-24A4-21C4-531E-ACC2DF863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Estrutura da apresentação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32F1849-0B9B-DBB5-BC66-B45715777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pt-PT" dirty="0"/>
              <a:t>Definição do Sistema;</a:t>
            </a:r>
          </a:p>
          <a:p>
            <a:r>
              <a:rPr lang="pt-PT" dirty="0"/>
              <a:t>Equipa de Trabalho e Plano de Execução;</a:t>
            </a:r>
          </a:p>
          <a:p>
            <a:r>
              <a:rPr lang="pt-PT" dirty="0"/>
              <a:t>Análise e Levantamento de Requisitos;</a:t>
            </a:r>
          </a:p>
          <a:p>
            <a:r>
              <a:rPr lang="pt-PT" dirty="0"/>
              <a:t>Modelação Conceptual;</a:t>
            </a:r>
          </a:p>
          <a:p>
            <a:r>
              <a:rPr lang="pt-PT" dirty="0"/>
              <a:t>Modelação Lógica;</a:t>
            </a:r>
          </a:p>
          <a:p>
            <a:r>
              <a:rPr lang="pt-PT" dirty="0"/>
              <a:t>Normalização de Dados;</a:t>
            </a:r>
          </a:p>
          <a:p>
            <a:r>
              <a:rPr lang="pt-PT" dirty="0"/>
              <a:t>Interrogações do Utilizador;</a:t>
            </a:r>
          </a:p>
          <a:p>
            <a:r>
              <a:rPr lang="pt-PT" dirty="0"/>
              <a:t>Conclusões e Trabalho Futuro.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FD0520E-53DC-32D7-9DDB-6DE0E604F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chemeClr val="bg1">
                    <a:lumMod val="65000"/>
                  </a:schemeClr>
                </a:solidFill>
              </a:rPr>
              <a:t>Fernandes, M., Gonçalves, V., Monsanto, A., Rebelo, P., Silva, M., “DE</a:t>
            </a:r>
            <a:r>
              <a:rPr lang="pt-PT" dirty="0">
                <a:solidFill>
                  <a:schemeClr val="bg1">
                    <a:lumMod val="65000"/>
                  </a:schemeClr>
                </a:solidFill>
                <a:latin typeface="Symbol" pitchFamily="2" charset="2"/>
              </a:rPr>
              <a:t>q</a:t>
            </a:r>
            <a:r>
              <a:rPr lang="pt-PT" dirty="0">
                <a:solidFill>
                  <a:schemeClr val="bg1">
                    <a:lumMod val="65000"/>
                  </a:schemeClr>
                </a:solidFill>
              </a:rPr>
              <a:t> (Deteta)”</a:t>
            </a:r>
          </a:p>
          <a:p>
            <a:pPr algn="ctr"/>
            <a:r>
              <a:rPr lang="pt-PT" dirty="0">
                <a:solidFill>
                  <a:schemeClr val="bg1">
                    <a:lumMod val="65000"/>
                  </a:schemeClr>
                </a:solidFill>
              </a:rPr>
              <a:t>Bases de Dados, Universidade do Minho, 2024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FEE23D7-F4A2-A9F1-83A9-9BD3CBD0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F8C5-045D-5949-A2F8-1EB747A24DBF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50516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5DAEF6-24A4-21C4-531E-ACC2DF863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40981"/>
          </a:xfrm>
        </p:spPr>
        <p:txBody>
          <a:bodyPr>
            <a:normAutofit/>
          </a:bodyPr>
          <a:lstStyle/>
          <a:p>
            <a:r>
              <a:rPr lang="pt-PT" dirty="0"/>
              <a:t>Definição do Sistema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32F1849-0B9B-DBB5-BC66-B45715777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01209"/>
            <a:ext cx="10058400" cy="4306186"/>
          </a:xfrm>
        </p:spPr>
        <p:txBody>
          <a:bodyPr>
            <a:normAutofit fontScale="92500"/>
          </a:bodyPr>
          <a:lstStyle/>
          <a:p>
            <a:pPr>
              <a:spcBef>
                <a:spcPts val="1600"/>
              </a:spcBef>
            </a:pPr>
            <a:r>
              <a:rPr lang="pt-PT" dirty="0"/>
              <a:t>A DE</a:t>
            </a:r>
            <a:r>
              <a:rPr lang="pt-PT" dirty="0">
                <a:latin typeface="Symbol" pitchFamily="2" charset="2"/>
              </a:rPr>
              <a:t>q</a:t>
            </a:r>
            <a:r>
              <a:rPr lang="pt-PT" dirty="0"/>
              <a:t> é uma agência de detetives fundada em 2004 por Megálo Theta. </a:t>
            </a:r>
          </a:p>
          <a:p>
            <a:pPr>
              <a:spcBef>
                <a:spcPts val="1600"/>
              </a:spcBef>
            </a:pPr>
            <a:r>
              <a:rPr lang="pt-PT" dirty="0"/>
              <a:t>Em 2024, Theta gostaria de expandir o seu negócio e operar em vários escritórios  espalhados por todo o país. </a:t>
            </a:r>
          </a:p>
          <a:p>
            <a:pPr>
              <a:spcBef>
                <a:spcPts val="1600"/>
              </a:spcBef>
            </a:pPr>
            <a:r>
              <a:rPr lang="pt-PT" dirty="0"/>
              <a:t>Antes da expansão, é preciso modernizar o seu sistema de armazenamento de dados para facilitar a comunicação e partilha de informação entre os vários escritórios. </a:t>
            </a:r>
          </a:p>
          <a:p>
            <a:pPr>
              <a:spcBef>
                <a:spcPts val="1600"/>
              </a:spcBef>
            </a:pPr>
            <a:r>
              <a:rPr lang="pt-PT" dirty="0"/>
              <a:t>Theta pede ajuda ao seu filho, Lígo, que é engenheiro informático. </a:t>
            </a:r>
          </a:p>
          <a:p>
            <a:pPr>
              <a:spcBef>
                <a:spcPts val="1600"/>
              </a:spcBef>
            </a:pPr>
            <a:r>
              <a:rPr lang="pt-PT" dirty="0"/>
              <a:t>Lígo pretende implementar um sistema de base de dados no negócio do pai para facilitar a gestão dos vários escritórios, detetives que emprega, clientes e casos investigados. Para o ajudar, reuniu uma equipa dos seus amigos de curso. </a:t>
            </a:r>
          </a:p>
          <a:p>
            <a:pPr>
              <a:spcBef>
                <a:spcPts val="1600"/>
              </a:spcBef>
            </a:pPr>
            <a:r>
              <a:rPr lang="pt-PT" dirty="0"/>
              <a:t>Depois de algumas reuniões com Megálo, concluíram que a implementação da base de dados seria não só viável, mas também essencial para o sucesso e expansão da agência. 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FD0520E-53DC-32D7-9DDB-6DE0E604F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chemeClr val="bg1">
                    <a:lumMod val="65000"/>
                  </a:schemeClr>
                </a:solidFill>
              </a:rPr>
              <a:t>Fernandes, M., Gonçalves, V., Monsanto, A., Rebelo, P., Silva, M., “DE</a:t>
            </a:r>
            <a:r>
              <a:rPr lang="pt-PT" dirty="0">
                <a:solidFill>
                  <a:schemeClr val="bg1">
                    <a:lumMod val="65000"/>
                  </a:schemeClr>
                </a:solidFill>
                <a:latin typeface="Symbol" pitchFamily="2" charset="2"/>
              </a:rPr>
              <a:t>q</a:t>
            </a:r>
            <a:r>
              <a:rPr lang="pt-PT" dirty="0">
                <a:solidFill>
                  <a:schemeClr val="bg1">
                    <a:lumMod val="65000"/>
                  </a:schemeClr>
                </a:solidFill>
              </a:rPr>
              <a:t> (Deteta)”</a:t>
            </a:r>
          </a:p>
          <a:p>
            <a:pPr algn="ctr"/>
            <a:r>
              <a:rPr lang="pt-PT" dirty="0">
                <a:solidFill>
                  <a:schemeClr val="bg1">
                    <a:lumMod val="65000"/>
                  </a:schemeClr>
                </a:solidFill>
              </a:rPr>
              <a:t>Bases de Dados, Universidade do Minho, 2024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FEE23D7-F4A2-A9F1-83A9-9BD3CBD0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F8C5-045D-5949-A2F8-1EB747A24DBF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20279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5DAEF6-24A4-21C4-531E-ACC2DF863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39813"/>
            <a:ext cx="9601200" cy="940981"/>
          </a:xfrm>
        </p:spPr>
        <p:txBody>
          <a:bodyPr>
            <a:normAutofit fontScale="90000"/>
          </a:bodyPr>
          <a:lstStyle/>
          <a:p>
            <a:r>
              <a:rPr lang="pt-PT" dirty="0"/>
              <a:t>Equipa de Trabalho e Plano de Execução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FD0520E-53DC-32D7-9DDB-6DE0E604F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chemeClr val="bg1">
                    <a:lumMod val="65000"/>
                  </a:schemeClr>
                </a:solidFill>
              </a:rPr>
              <a:t>Fernandes, M., Gonçalves, V., Monsanto, A., Rebelo, P., Silva, M., “DE</a:t>
            </a:r>
            <a:r>
              <a:rPr lang="pt-PT" dirty="0">
                <a:solidFill>
                  <a:schemeClr val="bg1">
                    <a:lumMod val="65000"/>
                  </a:schemeClr>
                </a:solidFill>
                <a:latin typeface="Symbol" pitchFamily="2" charset="2"/>
              </a:rPr>
              <a:t>q</a:t>
            </a:r>
            <a:r>
              <a:rPr lang="pt-PT" dirty="0">
                <a:solidFill>
                  <a:schemeClr val="bg1">
                    <a:lumMod val="65000"/>
                  </a:schemeClr>
                </a:solidFill>
              </a:rPr>
              <a:t> (Deteta)”</a:t>
            </a:r>
          </a:p>
          <a:p>
            <a:pPr algn="ctr"/>
            <a:r>
              <a:rPr lang="pt-PT" dirty="0">
                <a:solidFill>
                  <a:schemeClr val="bg1">
                    <a:lumMod val="65000"/>
                  </a:schemeClr>
                </a:solidFill>
              </a:rPr>
              <a:t>Bases de Dados, Universidade do Minho, 2024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FEE23D7-F4A2-A9F1-83A9-9BD3CBD0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F8C5-045D-5949-A2F8-1EB747A24DBF}" type="slidenum">
              <a:rPr lang="pt-PT" smtClean="0"/>
              <a:t>4</a:t>
            </a:fld>
            <a:endParaRPr lang="pt-PT"/>
          </a:p>
        </p:txBody>
      </p:sp>
      <p:pic>
        <p:nvPicPr>
          <p:cNvPr id="6" name="Picture 1606560739">
            <a:extLst>
              <a:ext uri="{FF2B5EF4-FFF2-40B4-BE49-F238E27FC236}">
                <a16:creationId xmlns:a16="http://schemas.microsoft.com/office/drawing/2014/main" id="{9C150C58-F714-2838-0374-460ED494D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788" y="1271608"/>
            <a:ext cx="10194546" cy="5181778"/>
          </a:xfrm>
          <a:prstGeom prst="rect">
            <a:avLst/>
          </a:prstGeom>
        </p:spPr>
      </p:pic>
      <p:pic>
        <p:nvPicPr>
          <p:cNvPr id="7" name="Imagem 6" descr="Uma imagem com Cara humana, Testa, pessoa, sobrancelha&#10;&#10;Descrição gerada automaticamente">
            <a:extLst>
              <a:ext uri="{FF2B5EF4-FFF2-40B4-BE49-F238E27FC236}">
                <a16:creationId xmlns:a16="http://schemas.microsoft.com/office/drawing/2014/main" id="{6E404F94-20F5-EF6E-6377-2F9EBD2B23D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0"/>
          <a:stretch/>
        </p:blipFill>
        <p:spPr>
          <a:xfrm>
            <a:off x="708660" y="1271608"/>
            <a:ext cx="1122680" cy="1102360"/>
          </a:xfrm>
          <a:prstGeom prst="rect">
            <a:avLst/>
          </a:prstGeom>
        </p:spPr>
      </p:pic>
      <p:pic>
        <p:nvPicPr>
          <p:cNvPr id="8" name="Imagem 7" descr="Uma imagem com pessoa, Cara humana, pescoço, Queixo&#10;&#10;Descrição gerada automaticamente">
            <a:extLst>
              <a:ext uri="{FF2B5EF4-FFF2-40B4-BE49-F238E27FC236}">
                <a16:creationId xmlns:a16="http://schemas.microsoft.com/office/drawing/2014/main" id="{09049643-AABF-A48A-1931-99171041C56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6"/>
          <a:stretch/>
        </p:blipFill>
        <p:spPr bwMode="auto">
          <a:xfrm>
            <a:off x="708660" y="2373967"/>
            <a:ext cx="1122680" cy="11272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m 8" descr="Uma imagem com Cara humana, sorrir, pessoa, sobrancelha&#10;&#10;Descrição gerada automaticamente">
            <a:extLst>
              <a:ext uri="{FF2B5EF4-FFF2-40B4-BE49-F238E27FC236}">
                <a16:creationId xmlns:a16="http://schemas.microsoft.com/office/drawing/2014/main" id="{7F3D650C-E2EE-A68F-BA35-B7709A1736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1" y="3501192"/>
            <a:ext cx="1122170" cy="1127225"/>
          </a:xfrm>
          <a:prstGeom prst="rect">
            <a:avLst/>
          </a:prstGeom>
        </p:spPr>
      </p:pic>
      <p:pic>
        <p:nvPicPr>
          <p:cNvPr id="10" name="Marcador de Posição de Conteúdo 9">
            <a:extLst>
              <a:ext uri="{FF2B5EF4-FFF2-40B4-BE49-F238E27FC236}">
                <a16:creationId xmlns:a16="http://schemas.microsoft.com/office/drawing/2014/main" id="{BCEC502A-A6C9-30BC-3884-0443089F29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16"/>
          <a:stretch/>
        </p:blipFill>
        <p:spPr bwMode="auto">
          <a:xfrm>
            <a:off x="708659" y="4618209"/>
            <a:ext cx="1122129" cy="11374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m 11" descr="Uma imagem com Cara humana, pessoa, pescoço, Queixo&#10;&#10;Descrição gerada automaticamente">
            <a:extLst>
              <a:ext uri="{FF2B5EF4-FFF2-40B4-BE49-F238E27FC236}">
                <a16:creationId xmlns:a16="http://schemas.microsoft.com/office/drawing/2014/main" id="{45381DF0-E2E8-ADC3-B23C-C8D36F8FA1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660" y="5740844"/>
            <a:ext cx="1122128" cy="1109080"/>
          </a:xfrm>
          <a:prstGeom prst="rect">
            <a:avLst/>
          </a:prstGeom>
        </p:spPr>
      </p:pic>
      <p:sp>
        <p:nvSpPr>
          <p:cNvPr id="13" name="Marcador de Posição do Rodapé 3">
            <a:extLst>
              <a:ext uri="{FF2B5EF4-FFF2-40B4-BE49-F238E27FC236}">
                <a16:creationId xmlns:a16="http://schemas.microsoft.com/office/drawing/2014/main" id="{812CECEB-9FBD-CAAB-2265-E08FAE57FDD2}"/>
              </a:ext>
            </a:extLst>
          </p:cNvPr>
          <p:cNvSpPr txBox="1">
            <a:spLocks/>
          </p:cNvSpPr>
          <p:nvPr/>
        </p:nvSpPr>
        <p:spPr>
          <a:xfrm>
            <a:off x="708659" y="1232119"/>
            <a:ext cx="1122129" cy="2312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800" dirty="0"/>
              <a:t>Alexandre Monsanto</a:t>
            </a:r>
          </a:p>
        </p:txBody>
      </p:sp>
      <p:sp>
        <p:nvSpPr>
          <p:cNvPr id="14" name="Marcador de Posição do Rodapé 3">
            <a:extLst>
              <a:ext uri="{FF2B5EF4-FFF2-40B4-BE49-F238E27FC236}">
                <a16:creationId xmlns:a16="http://schemas.microsoft.com/office/drawing/2014/main" id="{EA7633D6-A228-7071-A5B0-3067387A30DF}"/>
              </a:ext>
            </a:extLst>
          </p:cNvPr>
          <p:cNvSpPr txBox="1">
            <a:spLocks/>
          </p:cNvSpPr>
          <p:nvPr/>
        </p:nvSpPr>
        <p:spPr>
          <a:xfrm>
            <a:off x="708658" y="2314029"/>
            <a:ext cx="1122129" cy="2312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800" dirty="0"/>
              <a:t>Margarida Silva</a:t>
            </a:r>
          </a:p>
        </p:txBody>
      </p:sp>
      <p:sp>
        <p:nvSpPr>
          <p:cNvPr id="15" name="Marcador de Posição do Rodapé 3">
            <a:extLst>
              <a:ext uri="{FF2B5EF4-FFF2-40B4-BE49-F238E27FC236}">
                <a16:creationId xmlns:a16="http://schemas.microsoft.com/office/drawing/2014/main" id="{D3C7C909-F3AE-E76F-3E20-F0B4C651F612}"/>
              </a:ext>
            </a:extLst>
          </p:cNvPr>
          <p:cNvSpPr txBox="1">
            <a:spLocks/>
          </p:cNvSpPr>
          <p:nvPr/>
        </p:nvSpPr>
        <p:spPr>
          <a:xfrm>
            <a:off x="708150" y="3453678"/>
            <a:ext cx="1122129" cy="2312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800" dirty="0"/>
              <a:t>Inês Fernandes</a:t>
            </a:r>
          </a:p>
        </p:txBody>
      </p:sp>
      <p:sp>
        <p:nvSpPr>
          <p:cNvPr id="16" name="Marcador de Posição do Rodapé 3">
            <a:extLst>
              <a:ext uri="{FF2B5EF4-FFF2-40B4-BE49-F238E27FC236}">
                <a16:creationId xmlns:a16="http://schemas.microsoft.com/office/drawing/2014/main" id="{712EB948-ED6A-CEDC-6FB8-CB4FC6E64BF5}"/>
              </a:ext>
            </a:extLst>
          </p:cNvPr>
          <p:cNvSpPr txBox="1">
            <a:spLocks/>
          </p:cNvSpPr>
          <p:nvPr/>
        </p:nvSpPr>
        <p:spPr>
          <a:xfrm>
            <a:off x="708147" y="4550780"/>
            <a:ext cx="1122129" cy="2312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800" dirty="0"/>
              <a:t>Vasco Gonçalves</a:t>
            </a:r>
          </a:p>
        </p:txBody>
      </p:sp>
      <p:sp>
        <p:nvSpPr>
          <p:cNvPr id="17" name="Marcador de Posição do Rodapé 3">
            <a:extLst>
              <a:ext uri="{FF2B5EF4-FFF2-40B4-BE49-F238E27FC236}">
                <a16:creationId xmlns:a16="http://schemas.microsoft.com/office/drawing/2014/main" id="{FFCC9C54-47B3-5A5A-A903-FBA1A4807639}"/>
              </a:ext>
            </a:extLst>
          </p:cNvPr>
          <p:cNvSpPr txBox="1">
            <a:spLocks/>
          </p:cNvSpPr>
          <p:nvPr/>
        </p:nvSpPr>
        <p:spPr>
          <a:xfrm>
            <a:off x="708148" y="5702307"/>
            <a:ext cx="1122129" cy="2312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800" dirty="0"/>
              <a:t>Pedro Rebelo</a:t>
            </a:r>
          </a:p>
        </p:txBody>
      </p:sp>
    </p:spTree>
    <p:extLst>
      <p:ext uri="{BB962C8B-B14F-4D97-AF65-F5344CB8AC3E}">
        <p14:creationId xmlns:p14="http://schemas.microsoft.com/office/powerpoint/2010/main" val="1820922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5DAEF6-24A4-21C4-531E-ACC2DF863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317938"/>
            <a:ext cx="9601200" cy="940981"/>
          </a:xfrm>
        </p:spPr>
        <p:txBody>
          <a:bodyPr>
            <a:normAutofit/>
          </a:bodyPr>
          <a:lstStyle/>
          <a:p>
            <a:r>
              <a:rPr lang="pt-PT" dirty="0"/>
              <a:t>Análise e Levantamento de Requisitos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32F1849-0B9B-DBB5-BC66-B45715777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1075300"/>
            <a:ext cx="10058400" cy="4306186"/>
          </a:xfrm>
        </p:spPr>
        <p:txBody>
          <a:bodyPr>
            <a:normAutofit/>
          </a:bodyPr>
          <a:lstStyle/>
          <a:p>
            <a:pPr>
              <a:spcBef>
                <a:spcPts val="1600"/>
              </a:spcBef>
            </a:pPr>
            <a:r>
              <a:rPr lang="pt-PT" dirty="0"/>
              <a:t>Depois de várias reuniões com Megálo, procedemos à definição dos requisitos que a base de dados deverá suportar. São eles requisitos de descrição, de manipulação e de controlo. 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FD0520E-53DC-32D7-9DDB-6DE0E604F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chemeClr val="bg1">
                    <a:lumMod val="65000"/>
                  </a:schemeClr>
                </a:solidFill>
              </a:rPr>
              <a:t>Fernandes, M., Gonçalves, V., Monsanto, A., Rebelo, P., Silva, M., “DE</a:t>
            </a:r>
            <a:r>
              <a:rPr lang="pt-PT" dirty="0">
                <a:solidFill>
                  <a:schemeClr val="bg1">
                    <a:lumMod val="65000"/>
                  </a:schemeClr>
                </a:solidFill>
                <a:latin typeface="Symbol" pitchFamily="2" charset="2"/>
              </a:rPr>
              <a:t>q</a:t>
            </a:r>
            <a:r>
              <a:rPr lang="pt-PT" dirty="0">
                <a:solidFill>
                  <a:schemeClr val="bg1">
                    <a:lumMod val="65000"/>
                  </a:schemeClr>
                </a:solidFill>
              </a:rPr>
              <a:t> (Deteta)”</a:t>
            </a:r>
          </a:p>
          <a:p>
            <a:pPr algn="ctr"/>
            <a:r>
              <a:rPr lang="pt-PT" dirty="0">
                <a:solidFill>
                  <a:schemeClr val="bg1">
                    <a:lumMod val="65000"/>
                  </a:schemeClr>
                </a:solidFill>
              </a:rPr>
              <a:t>Bases de Dados, Universidade do Minho, 2024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FEE23D7-F4A2-A9F1-83A9-9BD3CBD0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F8C5-045D-5949-A2F8-1EB747A24DBF}" type="slidenum">
              <a:rPr lang="pt-PT" smtClean="0"/>
              <a:t>5</a:t>
            </a:fld>
            <a:endParaRPr lang="pt-PT"/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D196BFCE-AB9F-53C0-9730-21BD924387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937135"/>
              </p:ext>
            </p:extLst>
          </p:nvPr>
        </p:nvGraphicFramePr>
        <p:xfrm>
          <a:off x="1608082" y="2016281"/>
          <a:ext cx="9517117" cy="44625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7766">
                  <a:extLst>
                    <a:ext uri="{9D8B030D-6E8A-4147-A177-3AD203B41FA5}">
                      <a16:colId xmlns:a16="http://schemas.microsoft.com/office/drawing/2014/main" val="1527951343"/>
                    </a:ext>
                  </a:extLst>
                </a:gridCol>
                <a:gridCol w="1324304">
                  <a:extLst>
                    <a:ext uri="{9D8B030D-6E8A-4147-A177-3AD203B41FA5}">
                      <a16:colId xmlns:a16="http://schemas.microsoft.com/office/drawing/2014/main" val="921320710"/>
                    </a:ext>
                  </a:extLst>
                </a:gridCol>
                <a:gridCol w="5612524">
                  <a:extLst>
                    <a:ext uri="{9D8B030D-6E8A-4147-A177-3AD203B41FA5}">
                      <a16:colId xmlns:a16="http://schemas.microsoft.com/office/drawing/2014/main" val="2895209125"/>
                    </a:ext>
                  </a:extLst>
                </a:gridCol>
                <a:gridCol w="956441">
                  <a:extLst>
                    <a:ext uri="{9D8B030D-6E8A-4147-A177-3AD203B41FA5}">
                      <a16:colId xmlns:a16="http://schemas.microsoft.com/office/drawing/2014/main" val="2608105935"/>
                    </a:ext>
                  </a:extLst>
                </a:gridCol>
                <a:gridCol w="846082">
                  <a:extLst>
                    <a:ext uri="{9D8B030D-6E8A-4147-A177-3AD203B41FA5}">
                      <a16:colId xmlns:a16="http://schemas.microsoft.com/office/drawing/2014/main" val="3815654409"/>
                    </a:ext>
                  </a:extLst>
                </a:gridCol>
              </a:tblGrid>
              <a:tr h="1432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700" b="1" dirty="0">
                          <a:effectLst/>
                          <a:highlight>
                            <a:srgbClr val="E6E6E6"/>
                          </a:highlight>
                        </a:rPr>
                        <a:t>Número</a:t>
                      </a:r>
                      <a:endParaRPr lang="pt-PT" sz="800" b="1" dirty="0">
                        <a:effectLst/>
                        <a:highlight>
                          <a:srgbClr val="E6E6E6"/>
                        </a:highlight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700" b="1" dirty="0">
                          <a:effectLst/>
                          <a:highlight>
                            <a:srgbClr val="E6E6E6"/>
                          </a:highlight>
                        </a:rPr>
                        <a:t>Data/Hora</a:t>
                      </a:r>
                      <a:endParaRPr lang="pt-PT" sz="800" b="1" dirty="0">
                        <a:effectLst/>
                        <a:highlight>
                          <a:srgbClr val="E6E6E6"/>
                        </a:highlight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700" b="1" dirty="0">
                          <a:effectLst/>
                          <a:highlight>
                            <a:srgbClr val="E6E6E6"/>
                          </a:highlight>
                        </a:rPr>
                        <a:t>Requisito</a:t>
                      </a:r>
                      <a:endParaRPr lang="pt-PT" sz="800" b="1" dirty="0">
                        <a:effectLst/>
                        <a:highlight>
                          <a:srgbClr val="E6E6E6"/>
                        </a:highlight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700" b="1" dirty="0">
                          <a:effectLst/>
                          <a:highlight>
                            <a:srgbClr val="E6E6E6"/>
                          </a:highlight>
                        </a:rPr>
                        <a:t>Fonte</a:t>
                      </a:r>
                      <a:endParaRPr lang="pt-PT" sz="800" b="1" dirty="0">
                        <a:effectLst/>
                        <a:highlight>
                          <a:srgbClr val="E6E6E6"/>
                        </a:highlight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700" b="1" dirty="0">
                          <a:effectLst/>
                          <a:highlight>
                            <a:srgbClr val="E6E6E6"/>
                          </a:highlight>
                        </a:rPr>
                        <a:t>Analista</a:t>
                      </a:r>
                      <a:endParaRPr lang="pt-PT" sz="800" b="1" dirty="0">
                        <a:effectLst/>
                        <a:highlight>
                          <a:srgbClr val="E6E6E6"/>
                        </a:highlight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extLst>
                  <a:ext uri="{0D108BD9-81ED-4DB2-BD59-A6C34878D82A}">
                    <a16:rowId xmlns:a16="http://schemas.microsoft.com/office/drawing/2014/main" val="465025147"/>
                  </a:ext>
                </a:extLst>
              </a:tr>
              <a:tr h="1692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RD1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04/03/2024 15:00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700" dirty="0">
                          <a:effectLst/>
                        </a:rPr>
                        <a:t>Existem escritórios</a:t>
                      </a:r>
                      <a:endParaRPr lang="pt-PT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700">
                          <a:effectLst/>
                        </a:rPr>
                        <a:t>Megálo Theta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Lígo Theta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extLst>
                  <a:ext uri="{0D108BD9-81ED-4DB2-BD59-A6C34878D82A}">
                    <a16:rowId xmlns:a16="http://schemas.microsoft.com/office/drawing/2014/main" val="3173707579"/>
                  </a:ext>
                </a:extLst>
              </a:tr>
              <a:tr h="3177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700" dirty="0">
                          <a:effectLst/>
                        </a:rPr>
                        <a:t>RD2</a:t>
                      </a:r>
                      <a:endParaRPr lang="pt-PT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700" dirty="0">
                          <a:effectLst/>
                        </a:rPr>
                        <a:t>04/03/2024 15:10</a:t>
                      </a:r>
                      <a:endParaRPr lang="pt-PT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700" dirty="0">
                          <a:effectLst/>
                        </a:rPr>
                        <a:t>Cada escritório é definido por um identificador (numérico), nome, morada (constituída por código postal, rua, localidade e porta) e contacto telefónico</a:t>
                      </a:r>
                      <a:endParaRPr lang="pt-PT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700" dirty="0">
                          <a:effectLst/>
                        </a:rPr>
                        <a:t>Megálo Theta</a:t>
                      </a:r>
                      <a:endParaRPr lang="pt-PT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700" dirty="0">
                          <a:effectLst/>
                        </a:rPr>
                        <a:t>Lígo Theta</a:t>
                      </a:r>
                      <a:endParaRPr lang="pt-PT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122342"/>
                  </a:ext>
                </a:extLst>
              </a:tr>
              <a:tr h="1692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RD3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04/03/2024 15:11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Existem departamentos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700">
                          <a:effectLst/>
                        </a:rPr>
                        <a:t>Megálo Theta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Lígo Theta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extLst>
                  <a:ext uri="{0D108BD9-81ED-4DB2-BD59-A6C34878D82A}">
                    <a16:rowId xmlns:a16="http://schemas.microsoft.com/office/drawing/2014/main" val="2160517704"/>
                  </a:ext>
                </a:extLst>
              </a:tr>
              <a:tr h="1692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RD4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04/03/2024 15:12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Cada escritório tem vários departamentos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700">
                          <a:effectLst/>
                        </a:rPr>
                        <a:t>Megálo Theta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Lígo Theta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extLst>
                  <a:ext uri="{0D108BD9-81ED-4DB2-BD59-A6C34878D82A}">
                    <a16:rowId xmlns:a16="http://schemas.microsoft.com/office/drawing/2014/main" val="2750228052"/>
                  </a:ext>
                </a:extLst>
              </a:tr>
              <a:tr h="1692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RD5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04/03/2024 15:14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O departamento é descrito por um id (numérico) e um tipo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700">
                          <a:effectLst/>
                        </a:rPr>
                        <a:t>Megálo Theta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Lígo Theta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extLst>
                  <a:ext uri="{0D108BD9-81ED-4DB2-BD59-A6C34878D82A}">
                    <a16:rowId xmlns:a16="http://schemas.microsoft.com/office/drawing/2014/main" val="3418821352"/>
                  </a:ext>
                </a:extLst>
              </a:tr>
              <a:tr h="1692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RD6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700" dirty="0">
                          <a:effectLst/>
                        </a:rPr>
                        <a:t>04/03/2024 15:15</a:t>
                      </a:r>
                      <a:endParaRPr lang="pt-PT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Existem detetives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700">
                          <a:effectLst/>
                        </a:rPr>
                        <a:t>Megálo Theta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Lígo Theta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extLst>
                  <a:ext uri="{0D108BD9-81ED-4DB2-BD59-A6C34878D82A}">
                    <a16:rowId xmlns:a16="http://schemas.microsoft.com/office/drawing/2014/main" val="1188691201"/>
                  </a:ext>
                </a:extLst>
              </a:tr>
              <a:tr h="1692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RD7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04/03/2024 15:16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Cada departamento é constituído por vários detetives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700">
                          <a:effectLst/>
                        </a:rPr>
                        <a:t>Megálo Theta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Lígo Theta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extLst>
                  <a:ext uri="{0D108BD9-81ED-4DB2-BD59-A6C34878D82A}">
                    <a16:rowId xmlns:a16="http://schemas.microsoft.com/office/drawing/2014/main" val="2203561493"/>
                  </a:ext>
                </a:extLst>
              </a:tr>
              <a:tr h="1692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RD8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04/03/2024 15:20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Cada detetive só pode trabalhar num departamento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700">
                          <a:effectLst/>
                        </a:rPr>
                        <a:t>Megálo Theta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700" dirty="0">
                          <a:effectLst/>
                        </a:rPr>
                        <a:t>Lígo Theta</a:t>
                      </a:r>
                      <a:endParaRPr lang="pt-PT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extLst>
                  <a:ext uri="{0D108BD9-81ED-4DB2-BD59-A6C34878D82A}">
                    <a16:rowId xmlns:a16="http://schemas.microsoft.com/office/drawing/2014/main" val="569733261"/>
                  </a:ext>
                </a:extLst>
              </a:tr>
              <a:tr h="3177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RD9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04/03/2024 15:23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O detetive é descrito por id (nº mecanográfico), nome, morada (constituída por código postal, rua, localidade e porta), contacto telefónico e data de nascimento e um estado (de disponibilidade)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700">
                          <a:effectLst/>
                        </a:rPr>
                        <a:t>Megálo Theta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Lígo Theta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extLst>
                  <a:ext uri="{0D108BD9-81ED-4DB2-BD59-A6C34878D82A}">
                    <a16:rowId xmlns:a16="http://schemas.microsoft.com/office/drawing/2014/main" val="2290862456"/>
                  </a:ext>
                </a:extLst>
              </a:tr>
              <a:tr h="1692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RD10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04/03/2024 15:28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Existem casos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700">
                          <a:effectLst/>
                        </a:rPr>
                        <a:t>Megálo Theta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Lígo Theta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extLst>
                  <a:ext uri="{0D108BD9-81ED-4DB2-BD59-A6C34878D82A}">
                    <a16:rowId xmlns:a16="http://schemas.microsoft.com/office/drawing/2014/main" val="3693443395"/>
                  </a:ext>
                </a:extLst>
              </a:tr>
              <a:tr h="1692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RD11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04/03/2024 15:34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700" dirty="0">
                          <a:effectLst/>
                        </a:rPr>
                        <a:t>Os detetives podem investigar vários casos de uma vez</a:t>
                      </a:r>
                      <a:endParaRPr lang="pt-PT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700">
                          <a:effectLst/>
                        </a:rPr>
                        <a:t>Megálo Theta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700" dirty="0">
                          <a:effectLst/>
                        </a:rPr>
                        <a:t>Lígo Theta</a:t>
                      </a:r>
                      <a:endParaRPr lang="pt-PT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747887"/>
                  </a:ext>
                </a:extLst>
              </a:tr>
              <a:tr h="1692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RD12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04/03/2024 15:35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700" dirty="0">
                          <a:effectLst/>
                        </a:rPr>
                        <a:t>Cada caso é definido por um id (numérico) e por uma data de início da investigação. Pode ou não ter data de fim da investigação</a:t>
                      </a:r>
                      <a:endParaRPr lang="pt-PT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700">
                          <a:effectLst/>
                        </a:rPr>
                        <a:t>Megálo Theta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Lígo Theta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extLst>
                  <a:ext uri="{0D108BD9-81ED-4DB2-BD59-A6C34878D82A}">
                    <a16:rowId xmlns:a16="http://schemas.microsoft.com/office/drawing/2014/main" val="874971706"/>
                  </a:ext>
                </a:extLst>
              </a:tr>
              <a:tr h="1692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RD13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04/03/2024 15:36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Existem clientes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700">
                          <a:effectLst/>
                        </a:rPr>
                        <a:t>Megálo Theta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Lígo Theta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extLst>
                  <a:ext uri="{0D108BD9-81ED-4DB2-BD59-A6C34878D82A}">
                    <a16:rowId xmlns:a16="http://schemas.microsoft.com/office/drawing/2014/main" val="783723468"/>
                  </a:ext>
                </a:extLst>
              </a:tr>
              <a:tr h="1692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RD14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04/03/2024 15:37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Cada caso está associado a um cliente 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700">
                          <a:effectLst/>
                        </a:rPr>
                        <a:t>Megálo Theta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Lígo Theta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extLst>
                  <a:ext uri="{0D108BD9-81ED-4DB2-BD59-A6C34878D82A}">
                    <a16:rowId xmlns:a16="http://schemas.microsoft.com/office/drawing/2014/main" val="435284875"/>
                  </a:ext>
                </a:extLst>
              </a:tr>
              <a:tr h="1692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RD15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04/03/2024 00:30 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Cada cliente pode estar associado a vários casos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700">
                          <a:effectLst/>
                        </a:rPr>
                        <a:t>Megálo Theta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Lígo Theta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extLst>
                  <a:ext uri="{0D108BD9-81ED-4DB2-BD59-A6C34878D82A}">
                    <a16:rowId xmlns:a16="http://schemas.microsoft.com/office/drawing/2014/main" val="3656248071"/>
                  </a:ext>
                </a:extLst>
              </a:tr>
              <a:tr h="3177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RD16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05/03/2024 18:14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O cliente é definido por um id (Número de Identificação Fiscal), nome, morada (constituída por código postal, rua, localidade e porta) e contacto telefónico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700">
                          <a:effectLst/>
                        </a:rPr>
                        <a:t>Megálo Theta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Lígo Theta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extLst>
                  <a:ext uri="{0D108BD9-81ED-4DB2-BD59-A6C34878D82A}">
                    <a16:rowId xmlns:a16="http://schemas.microsoft.com/office/drawing/2014/main" val="3516933010"/>
                  </a:ext>
                </a:extLst>
              </a:tr>
              <a:tr h="1692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RD17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06/03/2024 16:00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Existem pagamentos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700">
                          <a:effectLst/>
                        </a:rPr>
                        <a:t>Megálo Theta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Lígo Theta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extLst>
                  <a:ext uri="{0D108BD9-81ED-4DB2-BD59-A6C34878D82A}">
                    <a16:rowId xmlns:a16="http://schemas.microsoft.com/office/drawing/2014/main" val="2350460871"/>
                  </a:ext>
                </a:extLst>
              </a:tr>
              <a:tr h="1692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RD18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06/03/2024 16:21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Cada caso tem pelo menos um pagamento associado.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700">
                          <a:effectLst/>
                        </a:rPr>
                        <a:t>Megálo Theta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Lígo Theta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extLst>
                  <a:ext uri="{0D108BD9-81ED-4DB2-BD59-A6C34878D82A}">
                    <a16:rowId xmlns:a16="http://schemas.microsoft.com/office/drawing/2014/main" val="818877802"/>
                  </a:ext>
                </a:extLst>
              </a:tr>
              <a:tr h="1692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RD19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06/03/2024 16:27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700" dirty="0">
                          <a:effectLst/>
                        </a:rPr>
                        <a:t>Cada pagamento tem um id (numérico), um valor, um estado, uma data e o método em que foi realizado (numerário, cartão, ...)</a:t>
                      </a:r>
                      <a:endParaRPr lang="pt-PT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700">
                          <a:effectLst/>
                        </a:rPr>
                        <a:t>Megálo Theta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Lígo Theta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extLst>
                  <a:ext uri="{0D108BD9-81ED-4DB2-BD59-A6C34878D82A}">
                    <a16:rowId xmlns:a16="http://schemas.microsoft.com/office/drawing/2014/main" val="3593055407"/>
                  </a:ext>
                </a:extLst>
              </a:tr>
              <a:tr h="1692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RD20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06/03/2024 17:32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O valor de cada pagamento é fixo, para qualquer caso que seja investigado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700">
                          <a:effectLst/>
                        </a:rPr>
                        <a:t>Megálo Theta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Lígo Theta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extLst>
                  <a:ext uri="{0D108BD9-81ED-4DB2-BD59-A6C34878D82A}">
                    <a16:rowId xmlns:a16="http://schemas.microsoft.com/office/drawing/2014/main" val="738226534"/>
                  </a:ext>
                </a:extLst>
              </a:tr>
              <a:tr h="1692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700">
                          <a:effectLst/>
                        </a:rPr>
                        <a:t>RD21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700">
                          <a:effectLst/>
                        </a:rPr>
                        <a:t>06/03/2024 17:44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700" dirty="0">
                          <a:effectLst/>
                        </a:rPr>
                        <a:t>Um caso que não seja solucionado não terá segundo pagamento, mas terá sempre o depósito inicial</a:t>
                      </a:r>
                      <a:endParaRPr lang="pt-PT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700">
                          <a:effectLst/>
                        </a:rPr>
                        <a:t>Megálo Theta</a:t>
                      </a:r>
                      <a:endParaRPr lang="pt-PT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700" dirty="0">
                          <a:effectLst/>
                        </a:rPr>
                        <a:t>Lígo Theta</a:t>
                      </a:r>
                      <a:endParaRPr lang="pt-PT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92" marR="39692" marT="20949" marB="20949" anchor="ctr"/>
                </a:tc>
                <a:extLst>
                  <a:ext uri="{0D108BD9-81ED-4DB2-BD59-A6C34878D82A}">
                    <a16:rowId xmlns:a16="http://schemas.microsoft.com/office/drawing/2014/main" val="1246170942"/>
                  </a:ext>
                </a:extLst>
              </a:tr>
            </a:tbl>
          </a:graphicData>
        </a:graphic>
      </p:graphicFrame>
      <p:sp>
        <p:nvSpPr>
          <p:cNvPr id="7" name="Marcador de Posição do Rodapé 3">
            <a:extLst>
              <a:ext uri="{FF2B5EF4-FFF2-40B4-BE49-F238E27FC236}">
                <a16:creationId xmlns:a16="http://schemas.microsoft.com/office/drawing/2014/main" id="{8B05E822-D5F9-56D3-18DE-0E1015D2FF95}"/>
              </a:ext>
            </a:extLst>
          </p:cNvPr>
          <p:cNvSpPr txBox="1">
            <a:spLocks/>
          </p:cNvSpPr>
          <p:nvPr/>
        </p:nvSpPr>
        <p:spPr>
          <a:xfrm>
            <a:off x="5130189" y="1750935"/>
            <a:ext cx="2084024" cy="2653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400" dirty="0"/>
              <a:t>Requisitos de Descrição:</a:t>
            </a:r>
          </a:p>
        </p:txBody>
      </p:sp>
    </p:spTree>
    <p:extLst>
      <p:ext uri="{BB962C8B-B14F-4D97-AF65-F5344CB8AC3E}">
        <p14:creationId xmlns:p14="http://schemas.microsoft.com/office/powerpoint/2010/main" val="2555472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Marcador de Posição de Conteúdo 5">
            <a:extLst>
              <a:ext uri="{FF2B5EF4-FFF2-40B4-BE49-F238E27FC236}">
                <a16:creationId xmlns:a16="http://schemas.microsoft.com/office/drawing/2014/main" id="{C3739DDB-3A91-5941-326C-1CD4296817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6396002"/>
              </p:ext>
            </p:extLst>
          </p:nvPr>
        </p:nvGraphicFramePr>
        <p:xfrm>
          <a:off x="1295400" y="404741"/>
          <a:ext cx="9601200" cy="37998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5724">
                  <a:extLst>
                    <a:ext uri="{9D8B030D-6E8A-4147-A177-3AD203B41FA5}">
                      <a16:colId xmlns:a16="http://schemas.microsoft.com/office/drawing/2014/main" val="3460997785"/>
                    </a:ext>
                  </a:extLst>
                </a:gridCol>
                <a:gridCol w="1324304">
                  <a:extLst>
                    <a:ext uri="{9D8B030D-6E8A-4147-A177-3AD203B41FA5}">
                      <a16:colId xmlns:a16="http://schemas.microsoft.com/office/drawing/2014/main" val="340253451"/>
                    </a:ext>
                  </a:extLst>
                </a:gridCol>
                <a:gridCol w="5620933">
                  <a:extLst>
                    <a:ext uri="{9D8B030D-6E8A-4147-A177-3AD203B41FA5}">
                      <a16:colId xmlns:a16="http://schemas.microsoft.com/office/drawing/2014/main" val="2588498191"/>
                    </a:ext>
                  </a:extLst>
                </a:gridCol>
                <a:gridCol w="965880">
                  <a:extLst>
                    <a:ext uri="{9D8B030D-6E8A-4147-A177-3AD203B41FA5}">
                      <a16:colId xmlns:a16="http://schemas.microsoft.com/office/drawing/2014/main" val="2068193558"/>
                    </a:ext>
                  </a:extLst>
                </a:gridCol>
                <a:gridCol w="954359">
                  <a:extLst>
                    <a:ext uri="{9D8B030D-6E8A-4147-A177-3AD203B41FA5}">
                      <a16:colId xmlns:a16="http://schemas.microsoft.com/office/drawing/2014/main" val="1913668489"/>
                    </a:ext>
                  </a:extLst>
                </a:gridCol>
              </a:tblGrid>
              <a:tr h="18017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800" b="1">
                          <a:effectLst/>
                          <a:highlight>
                            <a:srgbClr val="E6E6E6"/>
                          </a:highlight>
                        </a:rPr>
                        <a:t>Número</a:t>
                      </a:r>
                      <a:endParaRPr lang="pt-PT" sz="1000" b="1">
                        <a:effectLst/>
                        <a:highlight>
                          <a:srgbClr val="E6E6E6"/>
                        </a:highlight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800" b="1" dirty="0">
                          <a:effectLst/>
                          <a:highlight>
                            <a:srgbClr val="E6E6E6"/>
                          </a:highlight>
                        </a:rPr>
                        <a:t>Data/Hora</a:t>
                      </a:r>
                      <a:endParaRPr lang="pt-PT" sz="1000" b="1" dirty="0">
                        <a:effectLst/>
                        <a:highlight>
                          <a:srgbClr val="E6E6E6"/>
                        </a:highlight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800" b="1">
                          <a:effectLst/>
                          <a:highlight>
                            <a:srgbClr val="E6E6E6"/>
                          </a:highlight>
                        </a:rPr>
                        <a:t>Requisito</a:t>
                      </a:r>
                      <a:endParaRPr lang="pt-PT" sz="1000" b="1">
                        <a:effectLst/>
                        <a:highlight>
                          <a:srgbClr val="E6E6E6"/>
                        </a:highlight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800" b="1">
                          <a:effectLst/>
                          <a:highlight>
                            <a:srgbClr val="E6E6E6"/>
                          </a:highlight>
                        </a:rPr>
                        <a:t>Fonte</a:t>
                      </a:r>
                      <a:endParaRPr lang="pt-PT" sz="1000" b="1">
                        <a:effectLst/>
                        <a:highlight>
                          <a:srgbClr val="E6E6E6"/>
                        </a:highlight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800" b="1" dirty="0">
                          <a:effectLst/>
                          <a:highlight>
                            <a:srgbClr val="E6E6E6"/>
                          </a:highlight>
                        </a:rPr>
                        <a:t>Analista</a:t>
                      </a:r>
                      <a:endParaRPr lang="pt-PT" sz="1000" b="1" dirty="0">
                        <a:effectLst/>
                        <a:highlight>
                          <a:srgbClr val="E6E6E6"/>
                        </a:highlight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extLst>
                  <a:ext uri="{0D108BD9-81ED-4DB2-BD59-A6C34878D82A}">
                    <a16:rowId xmlns:a16="http://schemas.microsoft.com/office/drawing/2014/main" val="4152601546"/>
                  </a:ext>
                </a:extLst>
              </a:tr>
              <a:tr h="2089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RM1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04/03/2024 16:29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800" dirty="0">
                          <a:effectLst/>
                        </a:rPr>
                        <a:t>Deve ser possível consultar as receitas por escritório, todos os meses</a:t>
                      </a:r>
                      <a:endParaRPr lang="pt-PT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Megálo Theta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 dirty="0">
                          <a:effectLst/>
                        </a:rPr>
                        <a:t>Lígo Theta</a:t>
                      </a:r>
                      <a:endParaRPr lang="pt-PT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760518"/>
                  </a:ext>
                </a:extLst>
              </a:tr>
              <a:tr h="2089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RM2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04/03/2024 17:33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800" dirty="0">
                          <a:effectLst/>
                        </a:rPr>
                        <a:t>Deve ser possível verificar a taxa de sucesso da resolução dos casos de cada escritório</a:t>
                      </a:r>
                      <a:endParaRPr lang="pt-PT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Megálo Theta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Lígo Theta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extLst>
                  <a:ext uri="{0D108BD9-81ED-4DB2-BD59-A6C34878D82A}">
                    <a16:rowId xmlns:a16="http://schemas.microsoft.com/office/drawing/2014/main" val="2599022945"/>
                  </a:ext>
                </a:extLst>
              </a:tr>
              <a:tr h="2089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RM3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04/03/2024 17:45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Deve ser possível ver quais os detetives disponíveis para aceitar novos casos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Megálo Theta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Lígo Theta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extLst>
                  <a:ext uri="{0D108BD9-81ED-4DB2-BD59-A6C34878D82A}">
                    <a16:rowId xmlns:a16="http://schemas.microsoft.com/office/drawing/2014/main" val="2610490654"/>
                  </a:ext>
                </a:extLst>
              </a:tr>
              <a:tr h="2089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RM4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04/03/2024 18:00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Todos os dias deve ser emitida uma lista com os casos em investigação.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Megálo Theta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Lígo Theta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extLst>
                  <a:ext uri="{0D108BD9-81ED-4DB2-BD59-A6C34878D82A}">
                    <a16:rowId xmlns:a16="http://schemas.microsoft.com/office/drawing/2014/main" val="1369245786"/>
                  </a:ext>
                </a:extLst>
              </a:tr>
              <a:tr h="2089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RM5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04/03/2024 18:13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Deve ser possível consultar a taxa de sucesso de cada detetive na resolução de casos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Megálo Theta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Lígo Theta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extLst>
                  <a:ext uri="{0D108BD9-81ED-4DB2-BD59-A6C34878D82A}">
                    <a16:rowId xmlns:a16="http://schemas.microsoft.com/office/drawing/2014/main" val="1694391624"/>
                  </a:ext>
                </a:extLst>
              </a:tr>
              <a:tr h="1749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 dirty="0">
                          <a:effectLst/>
                        </a:rPr>
                        <a:t>RM6</a:t>
                      </a:r>
                      <a:endParaRPr lang="pt-PT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04/03/2024 18:21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Deve ser possível eleger o detetive do mês, com base na taxa de sucesso de cada um na resolução dos casos desse mês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Megálo Theta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Lígo Theta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extLst>
                  <a:ext uri="{0D108BD9-81ED-4DB2-BD59-A6C34878D82A}">
                    <a16:rowId xmlns:a16="http://schemas.microsoft.com/office/drawing/2014/main" val="2239316707"/>
                  </a:ext>
                </a:extLst>
              </a:tr>
              <a:tr h="2089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RM7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05/03/2024 14:12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Pode ser eleito um detetive do mês para cada um dos departamentos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Megálo Theta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Lígo Theta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extLst>
                  <a:ext uri="{0D108BD9-81ED-4DB2-BD59-A6C34878D82A}">
                    <a16:rowId xmlns:a16="http://schemas.microsoft.com/office/drawing/2014/main" val="3467855563"/>
                  </a:ext>
                </a:extLst>
              </a:tr>
              <a:tr h="21303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 dirty="0">
                          <a:effectLst/>
                        </a:rPr>
                        <a:t>RM8</a:t>
                      </a:r>
                      <a:endParaRPr lang="pt-PT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05/03/2024 14:23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Deve ser possível consultar se os casos se encontram abertos (em investigação) ou fechados (solucionados)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Megálo Theta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Lígo Theta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extLst>
                  <a:ext uri="{0D108BD9-81ED-4DB2-BD59-A6C34878D82A}">
                    <a16:rowId xmlns:a16="http://schemas.microsoft.com/office/drawing/2014/main" val="4198064559"/>
                  </a:ext>
                </a:extLst>
              </a:tr>
              <a:tr h="2089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RM9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05/03/2024 14:51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Pode ser possível fechar um caso se não tiver solução (adicionar uma data de fim da investigação)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Megálo Theta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Lígo Theta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extLst>
                  <a:ext uri="{0D108BD9-81ED-4DB2-BD59-A6C34878D82A}">
                    <a16:rowId xmlns:a16="http://schemas.microsoft.com/office/drawing/2014/main" val="3090108124"/>
                  </a:ext>
                </a:extLst>
              </a:tr>
              <a:tr h="208917">
                <a:tc>
                  <a:txBody>
                    <a:bodyPr/>
                    <a:lstStyle/>
                    <a:p>
                      <a:pPr marL="457200" indent="-457200"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RM10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05/03/2024 14:55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Quando o caso é aceite pelo escritório, o cliente tem de fazer um depósito inicial de pagamento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Megálo Theta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Lígo Theta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extLst>
                  <a:ext uri="{0D108BD9-81ED-4DB2-BD59-A6C34878D82A}">
                    <a16:rowId xmlns:a16="http://schemas.microsoft.com/office/drawing/2014/main" val="1753429637"/>
                  </a:ext>
                </a:extLst>
              </a:tr>
              <a:tr h="2089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RM11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06/03/2024 10:25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Quando o caso é solucionado, tem de ser realizado um novo pagamento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Megálo Theta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Lígo Theta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extLst>
                  <a:ext uri="{0D108BD9-81ED-4DB2-BD59-A6C34878D82A}">
                    <a16:rowId xmlns:a16="http://schemas.microsoft.com/office/drawing/2014/main" val="945675044"/>
                  </a:ext>
                </a:extLst>
              </a:tr>
              <a:tr h="2089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RM12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06/03/2024 14:12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800" dirty="0">
                          <a:effectLst/>
                        </a:rPr>
                        <a:t>Deve ser possível obter a lista dos detetives de cada escritório</a:t>
                      </a:r>
                      <a:endParaRPr lang="pt-PT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Megálo Theta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Lígo Theta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extLst>
                  <a:ext uri="{0D108BD9-81ED-4DB2-BD59-A6C34878D82A}">
                    <a16:rowId xmlns:a16="http://schemas.microsoft.com/office/drawing/2014/main" val="500134234"/>
                  </a:ext>
                </a:extLst>
              </a:tr>
              <a:tr h="2089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RM13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06/03/2024 14:31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800" dirty="0">
                          <a:effectLst/>
                        </a:rPr>
                        <a:t>Deve ser possível obter a lista de detetives que trabalham num determinado departamento</a:t>
                      </a:r>
                      <a:endParaRPr lang="pt-PT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Megálo Theta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Lígo Theta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extLst>
                  <a:ext uri="{0D108BD9-81ED-4DB2-BD59-A6C34878D82A}">
                    <a16:rowId xmlns:a16="http://schemas.microsoft.com/office/drawing/2014/main" val="1534647239"/>
                  </a:ext>
                </a:extLst>
              </a:tr>
              <a:tr h="2089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RM14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06/03/2024 17:23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Deve ser possível obter a lista de todos os clientes da agência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Megálo Theta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Lígo Theta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extLst>
                  <a:ext uri="{0D108BD9-81ED-4DB2-BD59-A6C34878D82A}">
                    <a16:rowId xmlns:a16="http://schemas.microsoft.com/office/drawing/2014/main" val="2598734755"/>
                  </a:ext>
                </a:extLst>
              </a:tr>
              <a:tr h="2089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RM15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06/03/2024 17:57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Deve ser possível aceder ao histórico de cada cliente na agência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Megálo Theta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Lígo Theta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extLst>
                  <a:ext uri="{0D108BD9-81ED-4DB2-BD59-A6C34878D82A}">
                    <a16:rowId xmlns:a16="http://schemas.microsoft.com/office/drawing/2014/main" val="3355738666"/>
                  </a:ext>
                </a:extLst>
              </a:tr>
              <a:tr h="2089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RM16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07/03/2024 09:35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Deve ser possível obter a lista dos clientes com pagamento em atraso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Megálo Theta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 dirty="0">
                          <a:effectLst/>
                        </a:rPr>
                        <a:t>Lígo Theta</a:t>
                      </a:r>
                      <a:endParaRPr lang="pt-PT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580" marR="61580" marT="32501" marB="32501" anchor="ctr"/>
                </a:tc>
                <a:extLst>
                  <a:ext uri="{0D108BD9-81ED-4DB2-BD59-A6C34878D82A}">
                    <a16:rowId xmlns:a16="http://schemas.microsoft.com/office/drawing/2014/main" val="3821451098"/>
                  </a:ext>
                </a:extLst>
              </a:tr>
            </a:tbl>
          </a:graphicData>
        </a:graphic>
      </p:graphicFrame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FD0520E-53DC-32D7-9DDB-6DE0E604F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chemeClr val="bg1">
                    <a:lumMod val="65000"/>
                  </a:schemeClr>
                </a:solidFill>
              </a:rPr>
              <a:t>Fernandes, M., Gonçalves, V., Monsanto, A., Rebelo, P., Silva, M., “DE</a:t>
            </a:r>
            <a:r>
              <a:rPr lang="pt-PT" dirty="0">
                <a:solidFill>
                  <a:schemeClr val="bg1">
                    <a:lumMod val="65000"/>
                  </a:schemeClr>
                </a:solidFill>
                <a:latin typeface="Symbol" pitchFamily="2" charset="2"/>
              </a:rPr>
              <a:t>q</a:t>
            </a:r>
            <a:r>
              <a:rPr lang="pt-PT" dirty="0">
                <a:solidFill>
                  <a:schemeClr val="bg1">
                    <a:lumMod val="65000"/>
                  </a:schemeClr>
                </a:solidFill>
              </a:rPr>
              <a:t> (Deteta)”</a:t>
            </a:r>
          </a:p>
          <a:p>
            <a:pPr algn="ctr"/>
            <a:r>
              <a:rPr lang="pt-PT" dirty="0">
                <a:solidFill>
                  <a:schemeClr val="bg1">
                    <a:lumMod val="65000"/>
                  </a:schemeClr>
                </a:solidFill>
              </a:rPr>
              <a:t>Bases de Dados, Universidade do Minho, 2024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FEE23D7-F4A2-A9F1-83A9-9BD3CBD0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F8C5-045D-5949-A2F8-1EB747A24DBF}" type="slidenum">
              <a:rPr lang="pt-PT" smtClean="0"/>
              <a:t>6</a:t>
            </a:fld>
            <a:endParaRPr lang="pt-PT"/>
          </a:p>
        </p:txBody>
      </p:sp>
      <p:sp>
        <p:nvSpPr>
          <p:cNvPr id="7" name="Marcador de Posição do Rodapé 3">
            <a:extLst>
              <a:ext uri="{FF2B5EF4-FFF2-40B4-BE49-F238E27FC236}">
                <a16:creationId xmlns:a16="http://schemas.microsoft.com/office/drawing/2014/main" id="{89BBC6BA-F991-881D-6A4F-EC6DCF0CD064}"/>
              </a:ext>
            </a:extLst>
          </p:cNvPr>
          <p:cNvSpPr txBox="1">
            <a:spLocks/>
          </p:cNvSpPr>
          <p:nvPr/>
        </p:nvSpPr>
        <p:spPr>
          <a:xfrm>
            <a:off x="4939118" y="139395"/>
            <a:ext cx="2313764" cy="2653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400" dirty="0"/>
              <a:t>Requisitos de Manipulação:</a:t>
            </a: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3E7B69D5-2067-4046-B315-F2CF5F9F3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081833"/>
              </p:ext>
            </p:extLst>
          </p:nvPr>
        </p:nvGraphicFramePr>
        <p:xfrm>
          <a:off x="1295400" y="4594888"/>
          <a:ext cx="9601200" cy="16093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2076">
                  <a:extLst>
                    <a:ext uri="{9D8B030D-6E8A-4147-A177-3AD203B41FA5}">
                      <a16:colId xmlns:a16="http://schemas.microsoft.com/office/drawing/2014/main" val="2354926803"/>
                    </a:ext>
                  </a:extLst>
                </a:gridCol>
                <a:gridCol w="1345324">
                  <a:extLst>
                    <a:ext uri="{9D8B030D-6E8A-4147-A177-3AD203B41FA5}">
                      <a16:colId xmlns:a16="http://schemas.microsoft.com/office/drawing/2014/main" val="3542359736"/>
                    </a:ext>
                  </a:extLst>
                </a:gridCol>
                <a:gridCol w="5644055">
                  <a:extLst>
                    <a:ext uri="{9D8B030D-6E8A-4147-A177-3AD203B41FA5}">
                      <a16:colId xmlns:a16="http://schemas.microsoft.com/office/drawing/2014/main" val="1919357977"/>
                    </a:ext>
                  </a:extLst>
                </a:gridCol>
                <a:gridCol w="950956">
                  <a:extLst>
                    <a:ext uri="{9D8B030D-6E8A-4147-A177-3AD203B41FA5}">
                      <a16:colId xmlns:a16="http://schemas.microsoft.com/office/drawing/2014/main" val="878837079"/>
                    </a:ext>
                  </a:extLst>
                </a:gridCol>
                <a:gridCol w="948789">
                  <a:extLst>
                    <a:ext uri="{9D8B030D-6E8A-4147-A177-3AD203B41FA5}">
                      <a16:colId xmlns:a16="http://schemas.microsoft.com/office/drawing/2014/main" val="1514807494"/>
                    </a:ext>
                  </a:extLst>
                </a:gridCol>
              </a:tblGrid>
              <a:tr h="2006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800" b="1">
                          <a:effectLst/>
                          <a:highlight>
                            <a:srgbClr val="E6E6E6"/>
                          </a:highlight>
                        </a:rPr>
                        <a:t>Número</a:t>
                      </a:r>
                      <a:endParaRPr lang="pt-PT" sz="1000" b="1">
                        <a:effectLst/>
                        <a:highlight>
                          <a:srgbClr val="E6E6E6"/>
                        </a:highlight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800" b="1">
                          <a:effectLst/>
                          <a:highlight>
                            <a:srgbClr val="E6E6E6"/>
                          </a:highlight>
                        </a:rPr>
                        <a:t>Data/Hora</a:t>
                      </a:r>
                      <a:endParaRPr lang="pt-PT" sz="1000" b="1">
                        <a:effectLst/>
                        <a:highlight>
                          <a:srgbClr val="E6E6E6"/>
                        </a:highlight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800" b="1">
                          <a:effectLst/>
                          <a:highlight>
                            <a:srgbClr val="E6E6E6"/>
                          </a:highlight>
                        </a:rPr>
                        <a:t>Requisito</a:t>
                      </a:r>
                      <a:endParaRPr lang="pt-PT" sz="1000" b="1">
                        <a:effectLst/>
                        <a:highlight>
                          <a:srgbClr val="E6E6E6"/>
                        </a:highlight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800" b="1">
                          <a:effectLst/>
                          <a:highlight>
                            <a:srgbClr val="E6E6E6"/>
                          </a:highlight>
                        </a:rPr>
                        <a:t>Fonte</a:t>
                      </a:r>
                      <a:endParaRPr lang="pt-PT" sz="1000" b="1">
                        <a:effectLst/>
                        <a:highlight>
                          <a:srgbClr val="E6E6E6"/>
                        </a:highlight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800" b="1" dirty="0">
                          <a:effectLst/>
                          <a:highlight>
                            <a:srgbClr val="E6E6E6"/>
                          </a:highlight>
                        </a:rPr>
                        <a:t>Analista</a:t>
                      </a:r>
                      <a:endParaRPr lang="pt-PT" sz="1000" b="1" dirty="0">
                        <a:effectLst/>
                        <a:highlight>
                          <a:srgbClr val="E6E6E6"/>
                        </a:highlight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493233579"/>
                  </a:ext>
                </a:extLst>
              </a:tr>
              <a:tr h="23266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RC1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08/03/2024 15:35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Nenhum cliente deve conseguir aceder aos dados pessoais de outros clientes 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Megálo Theta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Lígo Theta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137880629"/>
                  </a:ext>
                </a:extLst>
              </a:tr>
              <a:tr h="23266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RC2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08/03/2024 16:32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800" dirty="0">
                          <a:effectLst/>
                        </a:rPr>
                        <a:t>Nenhum cliente deve conseguir aceder aos dados pessoais dos detetives</a:t>
                      </a:r>
                      <a:endParaRPr lang="pt-PT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Megálo Theta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 dirty="0">
                          <a:effectLst/>
                        </a:rPr>
                        <a:t>Lígo Theta</a:t>
                      </a:r>
                      <a:endParaRPr lang="pt-PT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959460"/>
                  </a:ext>
                </a:extLst>
              </a:tr>
              <a:tr h="23266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RC3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08/03/2024 16:39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800" dirty="0">
                          <a:effectLst/>
                        </a:rPr>
                        <a:t>Nenhum cliente deve conseguir aceder às informações dos casos de outros clientes</a:t>
                      </a:r>
                      <a:endParaRPr lang="pt-PT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Megálo Theta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Lígo Theta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1195841996"/>
                  </a:ext>
                </a:extLst>
              </a:tr>
              <a:tr h="2446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RC4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08/03/2024 22:22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800" dirty="0">
                          <a:effectLst/>
                        </a:rPr>
                        <a:t>Um cliente só pode aceder às informações dos casos associados a si se estes se encontrarem fechados ou solucionados </a:t>
                      </a:r>
                      <a:endParaRPr lang="pt-PT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Megálo Theta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Lígo Theta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913129671"/>
                  </a:ext>
                </a:extLst>
              </a:tr>
              <a:tr h="23266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RC5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09/03/2024 03:33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Os detetives não podem aceder aos dados pessoais de outros detetives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Megálo Theta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Lígo Theta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2814563311"/>
                  </a:ext>
                </a:extLst>
              </a:tr>
              <a:tr h="23266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RC6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09/03/2024 11:11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Os detetives podem aceder às informações de todos os casos (abertos ou fechados) de todos os escritórios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Megálo Theta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 dirty="0">
                          <a:effectLst/>
                        </a:rPr>
                        <a:t>Lígo Theta</a:t>
                      </a:r>
                      <a:endParaRPr lang="pt-PT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2808652169"/>
                  </a:ext>
                </a:extLst>
              </a:tr>
            </a:tbl>
          </a:graphicData>
        </a:graphic>
      </p:graphicFrame>
      <p:sp>
        <p:nvSpPr>
          <p:cNvPr id="9" name="Marcador de Posição do Rodapé 3">
            <a:extLst>
              <a:ext uri="{FF2B5EF4-FFF2-40B4-BE49-F238E27FC236}">
                <a16:creationId xmlns:a16="http://schemas.microsoft.com/office/drawing/2014/main" id="{8C322E61-BCB9-88BB-57C0-2CCFEDFAC231}"/>
              </a:ext>
            </a:extLst>
          </p:cNvPr>
          <p:cNvSpPr txBox="1">
            <a:spLocks/>
          </p:cNvSpPr>
          <p:nvPr/>
        </p:nvSpPr>
        <p:spPr>
          <a:xfrm>
            <a:off x="4877097" y="4337261"/>
            <a:ext cx="2313764" cy="2653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400" dirty="0"/>
              <a:t>Requisitos de Controlo:</a:t>
            </a:r>
          </a:p>
        </p:txBody>
      </p:sp>
    </p:spTree>
    <p:extLst>
      <p:ext uri="{BB962C8B-B14F-4D97-AF65-F5344CB8AC3E}">
        <p14:creationId xmlns:p14="http://schemas.microsoft.com/office/powerpoint/2010/main" val="409549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5DAEF6-24A4-21C4-531E-ACC2DF863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40981"/>
          </a:xfrm>
        </p:spPr>
        <p:txBody>
          <a:bodyPr>
            <a:normAutofit/>
          </a:bodyPr>
          <a:lstStyle/>
          <a:p>
            <a:r>
              <a:rPr lang="pt-PT" dirty="0"/>
              <a:t>Modelação Conceptual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32F1849-0B9B-DBB5-BC66-B45715777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01209"/>
            <a:ext cx="10058400" cy="4306186"/>
          </a:xfrm>
        </p:spPr>
        <p:txBody>
          <a:bodyPr>
            <a:normAutofit/>
          </a:bodyPr>
          <a:lstStyle/>
          <a:p>
            <a:pPr>
              <a:spcBef>
                <a:spcPts val="1600"/>
              </a:spcBef>
            </a:pPr>
            <a:r>
              <a:rPr lang="pt-PT" dirty="0"/>
              <a:t>Concluído o levantamento de requisitos e aprovados os seus resultados, passamos à próxima etapa da criação do sistema de base de dados – a sua modelação conceptual.</a:t>
            </a:r>
          </a:p>
          <a:p>
            <a:pPr>
              <a:spcBef>
                <a:spcPts val="1600"/>
              </a:spcBef>
            </a:pPr>
            <a:r>
              <a:rPr lang="pt-PT" dirty="0"/>
              <a:t>Procedemos à análise dos requisitos e de lá retirámos as entidades e os relacionamentos entre elas e os seus atributos. 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FD0520E-53DC-32D7-9DDB-6DE0E604F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chemeClr val="bg1">
                    <a:lumMod val="65000"/>
                  </a:schemeClr>
                </a:solidFill>
              </a:rPr>
              <a:t>Fernandes, M., Gonçalves, V., Monsanto, A., Rebelo, P., Silva, M., “DE</a:t>
            </a:r>
            <a:r>
              <a:rPr lang="pt-PT" dirty="0">
                <a:solidFill>
                  <a:schemeClr val="bg1">
                    <a:lumMod val="65000"/>
                  </a:schemeClr>
                </a:solidFill>
                <a:latin typeface="Symbol" pitchFamily="2" charset="2"/>
              </a:rPr>
              <a:t>q</a:t>
            </a:r>
            <a:r>
              <a:rPr lang="pt-PT" dirty="0">
                <a:solidFill>
                  <a:schemeClr val="bg1">
                    <a:lumMod val="65000"/>
                  </a:schemeClr>
                </a:solidFill>
              </a:rPr>
              <a:t> (Deteta)”</a:t>
            </a:r>
          </a:p>
          <a:p>
            <a:pPr algn="ctr"/>
            <a:r>
              <a:rPr lang="pt-PT" dirty="0">
                <a:solidFill>
                  <a:schemeClr val="bg1">
                    <a:lumMod val="65000"/>
                  </a:schemeClr>
                </a:solidFill>
              </a:rPr>
              <a:t>Bases de Dados, Universidade do Minho, 2024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FEE23D7-F4A2-A9F1-83A9-9BD3CBD0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F8C5-045D-5949-A2F8-1EB747A24DBF}" type="slidenum">
              <a:rPr lang="pt-PT" smtClean="0"/>
              <a:t>7</a:t>
            </a:fld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068267C-1320-AAEB-7D0E-88B6ECF46F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29"/>
          <a:stretch/>
        </p:blipFill>
        <p:spPr>
          <a:xfrm>
            <a:off x="1283794" y="3903573"/>
            <a:ext cx="5642523" cy="628208"/>
          </a:xfrm>
          <a:prstGeom prst="rect">
            <a:avLst/>
          </a:prstGeom>
        </p:spPr>
      </p:pic>
      <p:pic>
        <p:nvPicPr>
          <p:cNvPr id="9" name="Imagem 8" descr="Uma imagem com texto, Tipo de letra, número, captura de ecrã&#10;&#10;Descrição gerada automaticamente">
            <a:extLst>
              <a:ext uri="{FF2B5EF4-FFF2-40B4-BE49-F238E27FC236}">
                <a16:creationId xmlns:a16="http://schemas.microsoft.com/office/drawing/2014/main" id="{324CABB2-DA3E-F857-EF4C-0C8165D8B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914" y="4977772"/>
            <a:ext cx="5665403" cy="762137"/>
          </a:xfrm>
          <a:prstGeom prst="rect">
            <a:avLst/>
          </a:prstGeom>
        </p:spPr>
      </p:pic>
      <p:pic>
        <p:nvPicPr>
          <p:cNvPr id="13" name="Imagem 12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BD2CC0F2-03DE-BC45-4E39-8DA9BA63F1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9847" y="3858244"/>
            <a:ext cx="4884934" cy="1691218"/>
          </a:xfrm>
          <a:prstGeom prst="rect">
            <a:avLst/>
          </a:prstGeom>
        </p:spPr>
      </p:pic>
      <p:sp>
        <p:nvSpPr>
          <p:cNvPr id="14" name="Marcador de Posição do Rodapé 3">
            <a:extLst>
              <a:ext uri="{FF2B5EF4-FFF2-40B4-BE49-F238E27FC236}">
                <a16:creationId xmlns:a16="http://schemas.microsoft.com/office/drawing/2014/main" id="{A13542D1-CF97-A180-8AC4-51272E69F8C1}"/>
              </a:ext>
            </a:extLst>
          </p:cNvPr>
          <p:cNvSpPr txBox="1">
            <a:spLocks/>
          </p:cNvSpPr>
          <p:nvPr/>
        </p:nvSpPr>
        <p:spPr>
          <a:xfrm>
            <a:off x="2433551" y="4489430"/>
            <a:ext cx="3320128" cy="2653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dirty="0"/>
              <a:t>Caracterização da entidade Escritório</a:t>
            </a:r>
          </a:p>
        </p:txBody>
      </p:sp>
      <p:sp>
        <p:nvSpPr>
          <p:cNvPr id="15" name="Marcador de Posição do Rodapé 3">
            <a:extLst>
              <a:ext uri="{FF2B5EF4-FFF2-40B4-BE49-F238E27FC236}">
                <a16:creationId xmlns:a16="http://schemas.microsoft.com/office/drawing/2014/main" id="{81486281-38A2-EBFB-9E83-6697CB4B34D4}"/>
              </a:ext>
            </a:extLst>
          </p:cNvPr>
          <p:cNvSpPr txBox="1">
            <a:spLocks/>
          </p:cNvSpPr>
          <p:nvPr/>
        </p:nvSpPr>
        <p:spPr>
          <a:xfrm>
            <a:off x="1671183" y="5739909"/>
            <a:ext cx="4844863" cy="4139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dirty="0"/>
              <a:t>Caracterização dos relacionamentos Escritório-Departamento e Departamento-Detetive</a:t>
            </a:r>
          </a:p>
        </p:txBody>
      </p:sp>
      <p:sp>
        <p:nvSpPr>
          <p:cNvPr id="16" name="Marcador de Posição do Rodapé 3">
            <a:extLst>
              <a:ext uri="{FF2B5EF4-FFF2-40B4-BE49-F238E27FC236}">
                <a16:creationId xmlns:a16="http://schemas.microsoft.com/office/drawing/2014/main" id="{599A74F0-0589-82F2-7771-B7ACB23303A1}"/>
              </a:ext>
            </a:extLst>
          </p:cNvPr>
          <p:cNvSpPr txBox="1">
            <a:spLocks/>
          </p:cNvSpPr>
          <p:nvPr/>
        </p:nvSpPr>
        <p:spPr>
          <a:xfrm>
            <a:off x="7199882" y="5464294"/>
            <a:ext cx="4844863" cy="4139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dirty="0"/>
              <a:t>Caracterização dos atributos da entidade Escritório</a:t>
            </a:r>
          </a:p>
        </p:txBody>
      </p:sp>
    </p:spTree>
    <p:extLst>
      <p:ext uri="{BB962C8B-B14F-4D97-AF65-F5344CB8AC3E}">
        <p14:creationId xmlns:p14="http://schemas.microsoft.com/office/powerpoint/2010/main" val="637372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32F1849-0B9B-DBB5-BC66-B45715777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699021"/>
            <a:ext cx="10058400" cy="4306186"/>
          </a:xfrm>
        </p:spPr>
        <p:txBody>
          <a:bodyPr>
            <a:normAutofit/>
          </a:bodyPr>
          <a:lstStyle/>
          <a:p>
            <a:pPr>
              <a:spcBef>
                <a:spcPts val="1600"/>
              </a:spcBef>
            </a:pPr>
            <a:r>
              <a:rPr lang="pt-PT" dirty="0"/>
              <a:t>Depois de feitas as caracterizações, procedemos à construção do modelo conceptual usando as funcionalidades do </a:t>
            </a:r>
            <a:r>
              <a:rPr lang="pt-PT" i="1" dirty="0"/>
              <a:t>software </a:t>
            </a:r>
            <a:r>
              <a:rPr lang="pt-PT" i="1" dirty="0" err="1"/>
              <a:t>TerraER</a:t>
            </a:r>
            <a:r>
              <a:rPr lang="pt-PT" i="1" dirty="0"/>
              <a:t>.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FD0520E-53DC-32D7-9DDB-6DE0E604F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chemeClr val="bg1">
                    <a:lumMod val="65000"/>
                  </a:schemeClr>
                </a:solidFill>
              </a:rPr>
              <a:t>Fernandes, M., Gonçalves, V., Monsanto, A., Rebelo, P., Silva, M., “DE</a:t>
            </a:r>
            <a:r>
              <a:rPr lang="pt-PT" dirty="0">
                <a:solidFill>
                  <a:schemeClr val="bg1">
                    <a:lumMod val="65000"/>
                  </a:schemeClr>
                </a:solidFill>
                <a:latin typeface="Symbol" pitchFamily="2" charset="2"/>
              </a:rPr>
              <a:t>q</a:t>
            </a:r>
            <a:r>
              <a:rPr lang="pt-PT" dirty="0">
                <a:solidFill>
                  <a:schemeClr val="bg1">
                    <a:lumMod val="65000"/>
                  </a:schemeClr>
                </a:solidFill>
              </a:rPr>
              <a:t> (Deteta)”</a:t>
            </a:r>
          </a:p>
          <a:p>
            <a:pPr algn="ctr"/>
            <a:r>
              <a:rPr lang="pt-PT" dirty="0">
                <a:solidFill>
                  <a:schemeClr val="bg1">
                    <a:lumMod val="65000"/>
                  </a:schemeClr>
                </a:solidFill>
              </a:rPr>
              <a:t>Bases de Dados, Universidade do Minho, 2024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FEE23D7-F4A2-A9F1-83A9-9BD3CBD0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F8C5-045D-5949-A2F8-1EB747A24DBF}" type="slidenum">
              <a:rPr lang="pt-PT" smtClean="0"/>
              <a:t>8</a:t>
            </a:fld>
            <a:endParaRPr lang="pt-PT"/>
          </a:p>
        </p:txBody>
      </p:sp>
      <p:pic>
        <p:nvPicPr>
          <p:cNvPr id="8" name="Imagem 7" descr="Uma imagem com diagrama, origami, design&#10;&#10;Descrição gerada automaticamente">
            <a:extLst>
              <a:ext uri="{FF2B5EF4-FFF2-40B4-BE49-F238E27FC236}">
                <a16:creationId xmlns:a16="http://schemas.microsoft.com/office/drawing/2014/main" id="{E87C2920-1C73-07CA-1BA9-93927CA5F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519770"/>
            <a:ext cx="10168759" cy="4399942"/>
          </a:xfrm>
          <a:prstGeom prst="rect">
            <a:avLst/>
          </a:prstGeom>
        </p:spPr>
      </p:pic>
      <p:sp>
        <p:nvSpPr>
          <p:cNvPr id="12" name="Marcador de Posição do Rodapé 3">
            <a:extLst>
              <a:ext uri="{FF2B5EF4-FFF2-40B4-BE49-F238E27FC236}">
                <a16:creationId xmlns:a16="http://schemas.microsoft.com/office/drawing/2014/main" id="{09FA353B-0557-A9B8-2BE3-B0F150744504}"/>
              </a:ext>
            </a:extLst>
          </p:cNvPr>
          <p:cNvSpPr txBox="1">
            <a:spLocks/>
          </p:cNvSpPr>
          <p:nvPr/>
        </p:nvSpPr>
        <p:spPr>
          <a:xfrm>
            <a:off x="4373915" y="6053876"/>
            <a:ext cx="3320128" cy="2653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dirty="0"/>
              <a:t>Modelo conceptual usando o </a:t>
            </a:r>
            <a:r>
              <a:rPr lang="pt-PT" i="1" dirty="0" err="1"/>
              <a:t>TerraER</a:t>
            </a:r>
            <a:endParaRPr lang="pt-PT" i="1" dirty="0"/>
          </a:p>
        </p:txBody>
      </p:sp>
    </p:spTree>
    <p:extLst>
      <p:ext uri="{BB962C8B-B14F-4D97-AF65-F5344CB8AC3E}">
        <p14:creationId xmlns:p14="http://schemas.microsoft.com/office/powerpoint/2010/main" val="3227251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5DAEF6-24A4-21C4-531E-ACC2DF863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40981"/>
          </a:xfrm>
        </p:spPr>
        <p:txBody>
          <a:bodyPr>
            <a:normAutofit/>
          </a:bodyPr>
          <a:lstStyle/>
          <a:p>
            <a:r>
              <a:rPr lang="pt-PT" dirty="0"/>
              <a:t>Modelação Lógica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32F1849-0B9B-DBB5-BC66-B45715777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01209"/>
            <a:ext cx="10058400" cy="4306186"/>
          </a:xfrm>
        </p:spPr>
        <p:txBody>
          <a:bodyPr>
            <a:normAutofit/>
          </a:bodyPr>
          <a:lstStyle/>
          <a:p>
            <a:pPr>
              <a:spcBef>
                <a:spcPts val="1600"/>
              </a:spcBef>
            </a:pPr>
            <a:r>
              <a:rPr lang="pt-PT" dirty="0"/>
              <a:t>Para se poder criar um modelo lógico coerente, é necessário derivar as entidades e relacionamentos do modelo conceptual para tabelas. </a:t>
            </a:r>
          </a:p>
          <a:p>
            <a:pPr>
              <a:spcBef>
                <a:spcPts val="1600"/>
              </a:spcBef>
            </a:pPr>
            <a:r>
              <a:rPr lang="pt-PT" dirty="0"/>
              <a:t>O nosso modelo terá 7 tabelas: uma para cada entidade e uma para o relacionamento N:M entre Detetive e Caso. </a:t>
            </a:r>
          </a:p>
          <a:p>
            <a:pPr>
              <a:spcBef>
                <a:spcPts val="1600"/>
              </a:spcBef>
            </a:pPr>
            <a:r>
              <a:rPr lang="pt-PT" dirty="0"/>
              <a:t>Os relacionamentos 1:N são representados pelo uso de chaves estrangeiras. 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FD0520E-53DC-32D7-9DDB-6DE0E604F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chemeClr val="bg1">
                    <a:lumMod val="65000"/>
                  </a:schemeClr>
                </a:solidFill>
              </a:rPr>
              <a:t>Fernandes, M., Gonçalves, V., Monsanto, A., Rebelo, P., Silva, M., “DE</a:t>
            </a:r>
            <a:r>
              <a:rPr lang="pt-PT" dirty="0">
                <a:solidFill>
                  <a:schemeClr val="bg1">
                    <a:lumMod val="65000"/>
                  </a:schemeClr>
                </a:solidFill>
                <a:latin typeface="Symbol" pitchFamily="2" charset="2"/>
              </a:rPr>
              <a:t>q</a:t>
            </a:r>
            <a:r>
              <a:rPr lang="pt-PT" dirty="0">
                <a:solidFill>
                  <a:schemeClr val="bg1">
                    <a:lumMod val="65000"/>
                  </a:schemeClr>
                </a:solidFill>
              </a:rPr>
              <a:t> (Deteta)”</a:t>
            </a:r>
          </a:p>
          <a:p>
            <a:pPr algn="ctr"/>
            <a:r>
              <a:rPr lang="pt-PT" dirty="0">
                <a:solidFill>
                  <a:schemeClr val="bg1">
                    <a:lumMod val="65000"/>
                  </a:schemeClr>
                </a:solidFill>
              </a:rPr>
              <a:t>Bases de Dados, Universidade do Minho, 2024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FEE23D7-F4A2-A9F1-83A9-9BD3CBD0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F8C5-045D-5949-A2F8-1EB747A24DBF}" type="slidenum">
              <a:rPr lang="pt-PT" smtClean="0"/>
              <a:t>9</a:t>
            </a:fld>
            <a:endParaRPr lang="pt-PT"/>
          </a:p>
        </p:txBody>
      </p:sp>
      <p:pic>
        <p:nvPicPr>
          <p:cNvPr id="7" name="Imagem 6" descr="Uma imagem com texto, Tipo de letra, captura de ecrã, branco&#10;&#10;Descrição gerada automaticamente">
            <a:extLst>
              <a:ext uri="{FF2B5EF4-FFF2-40B4-BE49-F238E27FC236}">
                <a16:creationId xmlns:a16="http://schemas.microsoft.com/office/drawing/2014/main" id="{B15BFED7-EEE2-8681-85C2-2A5044F09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915" y="4010506"/>
            <a:ext cx="6086569" cy="1773893"/>
          </a:xfrm>
          <a:prstGeom prst="rect">
            <a:avLst/>
          </a:prstGeom>
        </p:spPr>
      </p:pic>
      <p:sp>
        <p:nvSpPr>
          <p:cNvPr id="8" name="Marcador de Posição do Rodapé 3">
            <a:extLst>
              <a:ext uri="{FF2B5EF4-FFF2-40B4-BE49-F238E27FC236}">
                <a16:creationId xmlns:a16="http://schemas.microsoft.com/office/drawing/2014/main" id="{8BEE8CD5-BE01-55A1-3E13-C1DE16546283}"/>
              </a:ext>
            </a:extLst>
          </p:cNvPr>
          <p:cNvSpPr txBox="1">
            <a:spLocks/>
          </p:cNvSpPr>
          <p:nvPr/>
        </p:nvSpPr>
        <p:spPr>
          <a:xfrm>
            <a:off x="4373915" y="6007395"/>
            <a:ext cx="3320128" cy="2653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dirty="0"/>
              <a:t>Relacionamento 1:N Escritório-Departamento</a:t>
            </a:r>
          </a:p>
        </p:txBody>
      </p:sp>
    </p:spTree>
    <p:extLst>
      <p:ext uri="{BB962C8B-B14F-4D97-AF65-F5344CB8AC3E}">
        <p14:creationId xmlns:p14="http://schemas.microsoft.com/office/powerpoint/2010/main" val="1768284087"/>
      </p:ext>
    </p:extLst>
  </p:cSld>
  <p:clrMapOvr>
    <a:masterClrMapping/>
  </p:clrMapOvr>
</p:sld>
</file>

<file path=ppt/theme/theme1.xml><?xml version="1.0" encoding="utf-8"?>
<a:theme xmlns:a="http://schemas.openxmlformats.org/drawingml/2006/main" name="Recorte">
  <a:themeElements>
    <a:clrScheme name="Recort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Recort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cort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3055</TotalTime>
  <Words>2490</Words>
  <Application>Microsoft Macintosh PowerPoint</Application>
  <PresentationFormat>Ecrã Panorâmico</PresentationFormat>
  <Paragraphs>378</Paragraphs>
  <Slides>18</Slides>
  <Notes>17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18</vt:i4>
      </vt:variant>
    </vt:vector>
  </HeadingPairs>
  <TitlesOfParts>
    <vt:vector size="25" baseType="lpstr">
      <vt:lpstr>Arial Unicode MS</vt:lpstr>
      <vt:lpstr>Aptos</vt:lpstr>
      <vt:lpstr>Arial</vt:lpstr>
      <vt:lpstr>Britannic Bold</vt:lpstr>
      <vt:lpstr>Franklin Gothic Book</vt:lpstr>
      <vt:lpstr>Symbol</vt:lpstr>
      <vt:lpstr>Recorte</vt:lpstr>
      <vt:lpstr>“DEq (Deteta)”</vt:lpstr>
      <vt:lpstr>Estrutura da apresentação</vt:lpstr>
      <vt:lpstr>Definição do Sistema</vt:lpstr>
      <vt:lpstr>Equipa de Trabalho e Plano de Execução</vt:lpstr>
      <vt:lpstr>Análise e Levantamento de Requisitos</vt:lpstr>
      <vt:lpstr>Apresentação do PowerPoint</vt:lpstr>
      <vt:lpstr>Modelação Conceptual</vt:lpstr>
      <vt:lpstr>Apresentação do PowerPoint</vt:lpstr>
      <vt:lpstr>Modelação Lógica</vt:lpstr>
      <vt:lpstr>Apresentação do PowerPoint</vt:lpstr>
      <vt:lpstr>Apresentação do PowerPoint</vt:lpstr>
      <vt:lpstr>Normalização de Dados</vt:lpstr>
      <vt:lpstr>1ª Forma Normal (1FN)</vt:lpstr>
      <vt:lpstr>2ª Forma Normal (2FN)</vt:lpstr>
      <vt:lpstr>3ª Forma Normal (3FN)</vt:lpstr>
      <vt:lpstr>Interrogações do utilizador</vt:lpstr>
      <vt:lpstr>Interrogações do Utilizador</vt:lpstr>
      <vt:lpstr>Conclusões e Trabalho Futuro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“DEq (Deteta)”</dc:title>
  <dc:creator>Maria Inês da Rocha Pinto Gracias Fernandes</dc:creator>
  <cp:lastModifiedBy>Maria Inês da Rocha Pinto Gracias Fernandes</cp:lastModifiedBy>
  <cp:revision>2</cp:revision>
  <dcterms:created xsi:type="dcterms:W3CDTF">2024-04-08T15:21:41Z</dcterms:created>
  <dcterms:modified xsi:type="dcterms:W3CDTF">2024-04-12T02:54:04Z</dcterms:modified>
</cp:coreProperties>
</file>